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6" r:id="rId4"/>
    <p:sldId id="269" r:id="rId5"/>
    <p:sldId id="267" r:id="rId6"/>
    <p:sldId id="264" r:id="rId7"/>
  </p:sldIdLst>
  <p:sldSz cx="6858000" cy="9906000" type="A4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grMAs2FnklklswJzZyuWaEpe2c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700"/>
    <a:srgbClr val="FFFFFF"/>
    <a:srgbClr val="222D3A"/>
    <a:srgbClr val="013839"/>
    <a:srgbClr val="013C3D"/>
    <a:srgbClr val="FEC710"/>
    <a:srgbClr val="013E3F"/>
    <a:srgbClr val="00585A"/>
    <a:srgbClr val="A2A0A6"/>
    <a:srgbClr val="9D1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646" autoAdjust="0"/>
    <p:restoredTop sz="94660"/>
  </p:normalViewPr>
  <p:slideViewPr>
    <p:cSldViewPr snapToGrid="0">
      <p:cViewPr varScale="1">
        <p:scale>
          <a:sx n="60" d="100"/>
          <a:sy n="60" d="100"/>
        </p:scale>
        <p:origin x="-760" y="-11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6" Type="http://customschemas.google.com/relationships/presentationmetadata" Target="metadata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7CD2BD-3D75-40A1-9DEA-515E018CF643}" type="doc">
      <dgm:prSet loTypeId="urn:microsoft.com/office/officeart/2016/7/layout/RepeatingBendingProcessNew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7C9D64D-664E-490E-A24C-A14EE278E50F}">
      <dgm:prSet custT="1"/>
      <dgm:spPr/>
      <dgm:t>
        <a:bodyPr/>
        <a:lstStyle/>
        <a:p>
          <a:r>
            <a:rPr lang="en-GB" sz="1400" dirty="0">
              <a:latin typeface="Century Gothic"/>
              <a:cs typeface="Century Gothic"/>
            </a:rPr>
            <a:t>are motivated </a:t>
          </a:r>
          <a:endParaRPr lang="en-US" sz="1400" dirty="0">
            <a:latin typeface="Century Gothic"/>
            <a:cs typeface="Century Gothic"/>
          </a:endParaRPr>
        </a:p>
      </dgm:t>
    </dgm:pt>
    <dgm:pt modelId="{069EE2A9-D2DF-42D1-A663-56B172D17B2E}" type="parTrans" cxnId="{223529D0-7F1C-4A8B-8EB8-3BF06AE70BC0}">
      <dgm:prSet/>
      <dgm:spPr/>
      <dgm:t>
        <a:bodyPr/>
        <a:lstStyle/>
        <a:p>
          <a:endParaRPr lang="en-US"/>
        </a:p>
      </dgm:t>
    </dgm:pt>
    <dgm:pt modelId="{0C9BD763-FABD-493D-85A9-A4EC09F7D8D4}" type="sibTrans" cxnId="{223529D0-7F1C-4A8B-8EB8-3BF06AE70BC0}">
      <dgm:prSet custT="1"/>
      <dgm:spPr/>
      <dgm:t>
        <a:bodyPr/>
        <a:lstStyle/>
        <a:p>
          <a:endParaRPr lang="en-US" sz="1600"/>
        </a:p>
      </dgm:t>
    </dgm:pt>
    <dgm:pt modelId="{5F30BD64-584F-4034-8280-7EE89133A861}">
      <dgm:prSet custT="1"/>
      <dgm:spPr/>
      <dgm:t>
        <a:bodyPr/>
        <a:lstStyle/>
        <a:p>
          <a:r>
            <a:rPr lang="en-GB" sz="1400">
              <a:latin typeface="Century Gothic"/>
              <a:cs typeface="Century Gothic"/>
            </a:rPr>
            <a:t>have confidence</a:t>
          </a:r>
          <a:endParaRPr lang="en-US" sz="1400">
            <a:latin typeface="Century Gothic"/>
            <a:cs typeface="Century Gothic"/>
          </a:endParaRPr>
        </a:p>
      </dgm:t>
    </dgm:pt>
    <dgm:pt modelId="{F0E71565-B5C0-4AAB-A3C5-B272AB6E303F}" type="parTrans" cxnId="{26397863-3176-490E-B4B2-EAF57798E7B1}">
      <dgm:prSet/>
      <dgm:spPr/>
      <dgm:t>
        <a:bodyPr/>
        <a:lstStyle/>
        <a:p>
          <a:endParaRPr lang="en-US"/>
        </a:p>
      </dgm:t>
    </dgm:pt>
    <dgm:pt modelId="{49BD5D42-E622-4AC7-B968-2BDB4DDAB09A}" type="sibTrans" cxnId="{26397863-3176-490E-B4B2-EAF57798E7B1}">
      <dgm:prSet custT="1"/>
      <dgm:spPr/>
      <dgm:t>
        <a:bodyPr/>
        <a:lstStyle/>
        <a:p>
          <a:endParaRPr lang="en-US" sz="1600"/>
        </a:p>
      </dgm:t>
    </dgm:pt>
    <dgm:pt modelId="{938C2D13-E4FF-4A7D-ACC4-CDD17A8C98C6}">
      <dgm:prSet custT="1"/>
      <dgm:spPr/>
      <dgm:t>
        <a:bodyPr/>
        <a:lstStyle/>
        <a:p>
          <a:r>
            <a:rPr lang="en-GB" sz="1400" dirty="0">
              <a:latin typeface="Century Gothic"/>
              <a:cs typeface="Century Gothic"/>
            </a:rPr>
            <a:t>are able to take responsibility </a:t>
          </a:r>
          <a:endParaRPr lang="en-US" sz="1400" dirty="0">
            <a:latin typeface="Century Gothic"/>
            <a:cs typeface="Century Gothic"/>
          </a:endParaRPr>
        </a:p>
      </dgm:t>
    </dgm:pt>
    <dgm:pt modelId="{D2803321-DEFE-4710-BB50-05B839937409}" type="parTrans" cxnId="{4462C02D-35BB-4088-A73B-D9855B746093}">
      <dgm:prSet/>
      <dgm:spPr/>
      <dgm:t>
        <a:bodyPr/>
        <a:lstStyle/>
        <a:p>
          <a:endParaRPr lang="en-US"/>
        </a:p>
      </dgm:t>
    </dgm:pt>
    <dgm:pt modelId="{09B98527-A1B5-49FE-8E4F-934A714B8B3F}" type="sibTrans" cxnId="{4462C02D-35BB-4088-A73B-D9855B746093}">
      <dgm:prSet custT="1"/>
      <dgm:spPr/>
      <dgm:t>
        <a:bodyPr/>
        <a:lstStyle/>
        <a:p>
          <a:endParaRPr lang="en-US" sz="1600"/>
        </a:p>
      </dgm:t>
    </dgm:pt>
    <dgm:pt modelId="{F81781FA-9DE7-4E32-B3C9-4E379A667028}">
      <dgm:prSet custT="1"/>
      <dgm:spPr/>
      <dgm:t>
        <a:bodyPr/>
        <a:lstStyle/>
        <a:p>
          <a:r>
            <a:rPr lang="en-GB" sz="1400">
              <a:latin typeface="Century Gothic"/>
              <a:cs typeface="Century Gothic"/>
            </a:rPr>
            <a:t>are able to work well in teams and lead teams</a:t>
          </a:r>
          <a:endParaRPr lang="en-US" sz="1400">
            <a:latin typeface="Century Gothic"/>
            <a:cs typeface="Century Gothic"/>
          </a:endParaRPr>
        </a:p>
      </dgm:t>
    </dgm:pt>
    <dgm:pt modelId="{CB08FD92-8DA5-4458-B069-EB5D6F9835E5}" type="parTrans" cxnId="{BD2DC415-6187-46BE-A86A-D977FB8FB99B}">
      <dgm:prSet/>
      <dgm:spPr/>
      <dgm:t>
        <a:bodyPr/>
        <a:lstStyle/>
        <a:p>
          <a:endParaRPr lang="en-US"/>
        </a:p>
      </dgm:t>
    </dgm:pt>
    <dgm:pt modelId="{82415C17-73A2-4B3C-B063-FD756F6074DB}" type="sibTrans" cxnId="{BD2DC415-6187-46BE-A86A-D977FB8FB99B}">
      <dgm:prSet custT="1"/>
      <dgm:spPr/>
      <dgm:t>
        <a:bodyPr/>
        <a:lstStyle/>
        <a:p>
          <a:endParaRPr lang="en-US" sz="1600"/>
        </a:p>
      </dgm:t>
    </dgm:pt>
    <dgm:pt modelId="{C5CD20B5-130E-4B87-B92E-43DC1CF3FCBD}">
      <dgm:prSet custT="1"/>
      <dgm:spPr/>
      <dgm:t>
        <a:bodyPr/>
        <a:lstStyle/>
        <a:p>
          <a:r>
            <a:rPr lang="en-GB" sz="1400" dirty="0">
              <a:latin typeface="Century Gothic"/>
              <a:cs typeface="Century Gothic"/>
            </a:rPr>
            <a:t>have respect for different perspectives </a:t>
          </a:r>
          <a:endParaRPr lang="en-US" sz="1400" dirty="0">
            <a:latin typeface="Century Gothic"/>
            <a:cs typeface="Century Gothic"/>
          </a:endParaRPr>
        </a:p>
      </dgm:t>
    </dgm:pt>
    <dgm:pt modelId="{7A21137C-9FB1-45B9-8AA9-D6265574B726}" type="parTrans" cxnId="{85769228-CC58-4289-874C-8063EF90DDC1}">
      <dgm:prSet/>
      <dgm:spPr/>
      <dgm:t>
        <a:bodyPr/>
        <a:lstStyle/>
        <a:p>
          <a:endParaRPr lang="en-US"/>
        </a:p>
      </dgm:t>
    </dgm:pt>
    <dgm:pt modelId="{D730BCD9-06CF-4A3D-BFEF-6A50085040C4}" type="sibTrans" cxnId="{85769228-CC58-4289-874C-8063EF90DDC1}">
      <dgm:prSet custT="1"/>
      <dgm:spPr/>
      <dgm:t>
        <a:bodyPr/>
        <a:lstStyle/>
        <a:p>
          <a:endParaRPr lang="en-US" sz="1600"/>
        </a:p>
      </dgm:t>
    </dgm:pt>
    <dgm:pt modelId="{E34EF1C5-CEC0-4E56-A444-3E5B98EA77C8}">
      <dgm:prSet custT="1"/>
      <dgm:spPr/>
      <dgm:t>
        <a:bodyPr/>
        <a:lstStyle/>
        <a:p>
          <a:r>
            <a:rPr lang="en-GB" sz="1400">
              <a:latin typeface="Century Gothic"/>
              <a:cs typeface="Century Gothic"/>
            </a:rPr>
            <a:t>reach agreement through compromise; </a:t>
          </a:r>
          <a:endParaRPr lang="en-US" sz="1400">
            <a:latin typeface="Century Gothic"/>
            <a:cs typeface="Century Gothic"/>
          </a:endParaRPr>
        </a:p>
      </dgm:t>
    </dgm:pt>
    <dgm:pt modelId="{B88C036B-5B51-48C4-8646-8624E79386E1}" type="parTrans" cxnId="{E9D84569-907E-4656-8FD9-6622F05194F1}">
      <dgm:prSet/>
      <dgm:spPr/>
      <dgm:t>
        <a:bodyPr/>
        <a:lstStyle/>
        <a:p>
          <a:endParaRPr lang="en-US"/>
        </a:p>
      </dgm:t>
    </dgm:pt>
    <dgm:pt modelId="{80B0A0DE-C485-4C5C-8E04-E36416A46B8E}" type="sibTrans" cxnId="{E9D84569-907E-4656-8FD9-6622F05194F1}">
      <dgm:prSet custT="1"/>
      <dgm:spPr/>
      <dgm:t>
        <a:bodyPr/>
        <a:lstStyle/>
        <a:p>
          <a:endParaRPr lang="en-US" sz="1600"/>
        </a:p>
      </dgm:t>
    </dgm:pt>
    <dgm:pt modelId="{EFB44B7F-C8AD-4319-B7EC-E984013E61FF}">
      <dgm:prSet custT="1"/>
      <dgm:spPr/>
      <dgm:t>
        <a:bodyPr/>
        <a:lstStyle/>
        <a:p>
          <a:r>
            <a:rPr lang="en-GB" sz="1400" dirty="0">
              <a:latin typeface="Century Gothic"/>
              <a:cs typeface="Century Gothic"/>
            </a:rPr>
            <a:t>can solve problems and think creatively</a:t>
          </a:r>
          <a:endParaRPr lang="en-US" sz="1400" dirty="0">
            <a:latin typeface="Century Gothic"/>
            <a:cs typeface="Century Gothic"/>
          </a:endParaRPr>
        </a:p>
      </dgm:t>
    </dgm:pt>
    <dgm:pt modelId="{7C489190-CAC5-47E6-B180-AFCBF2336E56}" type="parTrans" cxnId="{E2D7CE5E-A477-4B1F-BE42-EA5C644F1EE6}">
      <dgm:prSet/>
      <dgm:spPr/>
      <dgm:t>
        <a:bodyPr/>
        <a:lstStyle/>
        <a:p>
          <a:endParaRPr lang="en-US"/>
        </a:p>
      </dgm:t>
    </dgm:pt>
    <dgm:pt modelId="{C172B5A5-C53E-4EEF-ACD2-5CBB26444F9E}" type="sibTrans" cxnId="{E2D7CE5E-A477-4B1F-BE42-EA5C644F1EE6}">
      <dgm:prSet custT="1"/>
      <dgm:spPr/>
      <dgm:t>
        <a:bodyPr/>
        <a:lstStyle/>
        <a:p>
          <a:endParaRPr lang="en-US" sz="1600"/>
        </a:p>
      </dgm:t>
    </dgm:pt>
    <dgm:pt modelId="{9DC47426-3B94-495F-BEFB-C6721CD1C441}">
      <dgm:prSet custT="1"/>
      <dgm:spPr/>
      <dgm:t>
        <a:bodyPr/>
        <a:lstStyle/>
        <a:p>
          <a:r>
            <a:rPr lang="en-GB" sz="1400" dirty="0">
              <a:latin typeface="Century Gothic"/>
              <a:cs typeface="Century Gothic"/>
            </a:rPr>
            <a:t>can be adaptable</a:t>
          </a:r>
          <a:endParaRPr lang="en-US" sz="1400" dirty="0">
            <a:latin typeface="Century Gothic"/>
            <a:cs typeface="Century Gothic"/>
          </a:endParaRPr>
        </a:p>
      </dgm:t>
    </dgm:pt>
    <dgm:pt modelId="{BC3C6D15-7DED-4BF5-977B-2E6BFCDC2175}" type="parTrans" cxnId="{6F2CC953-7717-4606-B7EC-33E3FF5E7310}">
      <dgm:prSet/>
      <dgm:spPr/>
      <dgm:t>
        <a:bodyPr/>
        <a:lstStyle/>
        <a:p>
          <a:endParaRPr lang="en-US"/>
        </a:p>
      </dgm:t>
    </dgm:pt>
    <dgm:pt modelId="{FCCC7873-C56F-4445-B188-E7A86CCD3851}" type="sibTrans" cxnId="{6F2CC953-7717-4606-B7EC-33E3FF5E7310}">
      <dgm:prSet custT="1"/>
      <dgm:spPr/>
      <dgm:t>
        <a:bodyPr/>
        <a:lstStyle/>
        <a:p>
          <a:endParaRPr lang="en-US" sz="1600"/>
        </a:p>
      </dgm:t>
    </dgm:pt>
    <dgm:pt modelId="{3543875A-E167-4B7B-A9C1-FE98A22B20BF}">
      <dgm:prSet custT="1"/>
      <dgm:spPr/>
      <dgm:t>
        <a:bodyPr/>
        <a:lstStyle/>
        <a:p>
          <a:r>
            <a:rPr lang="en-GB" sz="1400" dirty="0">
              <a:latin typeface="Century Gothic"/>
              <a:cs typeface="Century Gothic"/>
            </a:rPr>
            <a:t>can research and manage information</a:t>
          </a:r>
          <a:endParaRPr lang="en-US" sz="1400" dirty="0">
            <a:latin typeface="Century Gothic"/>
            <a:cs typeface="Century Gothic"/>
          </a:endParaRPr>
        </a:p>
      </dgm:t>
    </dgm:pt>
    <dgm:pt modelId="{ECD15A9C-65D2-4AF6-9BF0-68CC3B9EECA4}" type="parTrans" cxnId="{38C8C176-78E0-4109-A64E-8DDA719FD729}">
      <dgm:prSet/>
      <dgm:spPr/>
      <dgm:t>
        <a:bodyPr/>
        <a:lstStyle/>
        <a:p>
          <a:endParaRPr lang="en-US"/>
        </a:p>
      </dgm:t>
    </dgm:pt>
    <dgm:pt modelId="{00AD2AC9-A060-4332-A65B-2650FD738B33}" type="sibTrans" cxnId="{38C8C176-78E0-4109-A64E-8DDA719FD729}">
      <dgm:prSet custT="1"/>
      <dgm:spPr/>
      <dgm:t>
        <a:bodyPr/>
        <a:lstStyle/>
        <a:p>
          <a:endParaRPr lang="en-US" sz="1600"/>
        </a:p>
      </dgm:t>
    </dgm:pt>
    <dgm:pt modelId="{03CD5B78-9C91-4D25-BAB9-481A524E9D52}">
      <dgm:prSet custT="1"/>
      <dgm:spPr/>
      <dgm:t>
        <a:bodyPr/>
        <a:lstStyle/>
        <a:p>
          <a:r>
            <a:rPr lang="en-GB" sz="1400">
              <a:latin typeface="Century Gothic"/>
              <a:cs typeface="Century Gothic"/>
            </a:rPr>
            <a:t>communicate effectively</a:t>
          </a:r>
          <a:endParaRPr lang="en-US" sz="1400">
            <a:latin typeface="Century Gothic"/>
            <a:cs typeface="Century Gothic"/>
          </a:endParaRPr>
        </a:p>
      </dgm:t>
    </dgm:pt>
    <dgm:pt modelId="{A11DDB33-D2D2-4695-BFB6-EAFD8EE9FC75}" type="parTrans" cxnId="{ED32CD8B-0421-476D-AB8C-4B3293A519C9}">
      <dgm:prSet/>
      <dgm:spPr/>
      <dgm:t>
        <a:bodyPr/>
        <a:lstStyle/>
        <a:p>
          <a:endParaRPr lang="en-US"/>
        </a:p>
      </dgm:t>
    </dgm:pt>
    <dgm:pt modelId="{006BC0CB-C0E9-4A9F-8DD6-0BFB09C8D990}" type="sibTrans" cxnId="{ED32CD8B-0421-476D-AB8C-4B3293A519C9}">
      <dgm:prSet custT="1"/>
      <dgm:spPr/>
      <dgm:t>
        <a:bodyPr/>
        <a:lstStyle/>
        <a:p>
          <a:endParaRPr lang="en-US" sz="1600"/>
        </a:p>
      </dgm:t>
    </dgm:pt>
    <dgm:pt modelId="{7A82DB6F-875B-4602-9A2B-05503B6B4E20}">
      <dgm:prSet custT="1"/>
      <dgm:spPr/>
      <dgm:t>
        <a:bodyPr/>
        <a:lstStyle/>
        <a:p>
          <a:r>
            <a:rPr lang="en-GB" sz="1400">
              <a:latin typeface="Century Gothic"/>
              <a:cs typeface="Century Gothic"/>
            </a:rPr>
            <a:t>contribute</a:t>
          </a:r>
          <a:endParaRPr lang="en-US" sz="1400">
            <a:latin typeface="Century Gothic"/>
            <a:cs typeface="Century Gothic"/>
          </a:endParaRPr>
        </a:p>
      </dgm:t>
    </dgm:pt>
    <dgm:pt modelId="{D6C017C6-6F58-4189-950F-C6CD1802B776}" type="parTrans" cxnId="{180B1F2D-46B8-4DEB-B07E-B16DA7B76AAD}">
      <dgm:prSet/>
      <dgm:spPr/>
      <dgm:t>
        <a:bodyPr/>
        <a:lstStyle/>
        <a:p>
          <a:endParaRPr lang="en-US"/>
        </a:p>
      </dgm:t>
    </dgm:pt>
    <dgm:pt modelId="{021A2140-F5AD-4CF5-9EDA-918FE7836B39}" type="sibTrans" cxnId="{180B1F2D-46B8-4DEB-B07E-B16DA7B76AAD}">
      <dgm:prSet custT="1"/>
      <dgm:spPr/>
      <dgm:t>
        <a:bodyPr/>
        <a:lstStyle/>
        <a:p>
          <a:endParaRPr lang="en-US" sz="1600"/>
        </a:p>
      </dgm:t>
    </dgm:pt>
    <dgm:pt modelId="{09ADE103-4481-4B37-92CC-BCA4222A6BA1}">
      <dgm:prSet custT="1"/>
      <dgm:spPr/>
      <dgm:t>
        <a:bodyPr/>
        <a:lstStyle/>
        <a:p>
          <a:r>
            <a:rPr lang="en-GB" sz="1400" dirty="0">
              <a:latin typeface="Century Gothic"/>
              <a:cs typeface="Century Gothic"/>
            </a:rPr>
            <a:t>participate </a:t>
          </a:r>
          <a:r>
            <a:rPr lang="en-GB" sz="1400" dirty="0" smtClean="0">
              <a:latin typeface="Century Gothic"/>
              <a:cs typeface="Century Gothic"/>
            </a:rPr>
            <a:t>and </a:t>
          </a:r>
          <a:r>
            <a:rPr lang="en-GB" sz="1400" dirty="0">
              <a:latin typeface="Century Gothic"/>
              <a:cs typeface="Century Gothic"/>
            </a:rPr>
            <a:t>take part in activities outside of the classroom</a:t>
          </a:r>
          <a:endParaRPr lang="en-US" sz="1400" dirty="0">
            <a:latin typeface="Century Gothic"/>
            <a:cs typeface="Century Gothic"/>
          </a:endParaRPr>
        </a:p>
      </dgm:t>
    </dgm:pt>
    <dgm:pt modelId="{7FDEA43D-54ED-4257-9EB2-DCE33CB370AE}" type="parTrans" cxnId="{0517E8CD-B8C1-4CD4-999E-3B432673198F}">
      <dgm:prSet/>
      <dgm:spPr/>
      <dgm:t>
        <a:bodyPr/>
        <a:lstStyle/>
        <a:p>
          <a:endParaRPr lang="en-US"/>
        </a:p>
      </dgm:t>
    </dgm:pt>
    <dgm:pt modelId="{9C370D07-ADFC-4D04-9FAF-36C28BC64F99}" type="sibTrans" cxnId="{0517E8CD-B8C1-4CD4-999E-3B432673198F}">
      <dgm:prSet/>
      <dgm:spPr/>
      <dgm:t>
        <a:bodyPr/>
        <a:lstStyle/>
        <a:p>
          <a:endParaRPr lang="en-US"/>
        </a:p>
      </dgm:t>
    </dgm:pt>
    <dgm:pt modelId="{D53EC96F-DE5F-F141-9505-F893C4D5E78F}" type="pres">
      <dgm:prSet presAssocID="{1C7CD2BD-3D75-40A1-9DEA-515E018CF64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A35768D-CC09-9D4D-8826-74E3935B5AA7}" type="pres">
      <dgm:prSet presAssocID="{97C9D64D-664E-490E-A24C-A14EE278E50F}" presName="node" presStyleLbl="node1" presStyleIdx="0" presStyleCnt="12" custScaleX="82690" custScaleY="8667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23E125F-2E01-B04A-B3D3-CB30CEE62278}" type="pres">
      <dgm:prSet presAssocID="{0C9BD763-FABD-493D-85A9-A4EC09F7D8D4}" presName="sibTrans" presStyleLbl="sibTrans1D1" presStyleIdx="0" presStyleCnt="11" custSzY="93472" custScaleX="88714"/>
      <dgm:spPr/>
      <dgm:t>
        <a:bodyPr/>
        <a:lstStyle/>
        <a:p>
          <a:endParaRPr lang="en-GB"/>
        </a:p>
      </dgm:t>
    </dgm:pt>
    <dgm:pt modelId="{7451C904-018D-A941-B3FC-E477EB77399F}" type="pres">
      <dgm:prSet presAssocID="{0C9BD763-FABD-493D-85A9-A4EC09F7D8D4}" presName="connectorText" presStyleLbl="sibTrans1D1" presStyleIdx="0" presStyleCnt="11"/>
      <dgm:spPr/>
      <dgm:t>
        <a:bodyPr/>
        <a:lstStyle/>
        <a:p>
          <a:endParaRPr lang="en-GB"/>
        </a:p>
      </dgm:t>
    </dgm:pt>
    <dgm:pt modelId="{4D656B8D-C3FC-AC4B-ADC8-FB0998DBC74F}" type="pres">
      <dgm:prSet presAssocID="{5F30BD64-584F-4034-8280-7EE89133A861}" presName="node" presStyleLbl="node1" presStyleIdx="1" presStyleCnt="12" custScaleX="82690" custScaleY="8667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7F96F56-5068-1D43-B277-B9BAFCC9C3BC}" type="pres">
      <dgm:prSet presAssocID="{49BD5D42-E622-4AC7-B968-2BDB4DDAB09A}" presName="sibTrans" presStyleLbl="sibTrans1D1" presStyleIdx="1" presStyleCnt="11" custSzY="93472" custScaleX="88714"/>
      <dgm:spPr/>
      <dgm:t>
        <a:bodyPr/>
        <a:lstStyle/>
        <a:p>
          <a:endParaRPr lang="en-GB"/>
        </a:p>
      </dgm:t>
    </dgm:pt>
    <dgm:pt modelId="{D14131BD-8C53-B84D-BB14-25F2A891FD67}" type="pres">
      <dgm:prSet presAssocID="{49BD5D42-E622-4AC7-B968-2BDB4DDAB09A}" presName="connectorText" presStyleLbl="sibTrans1D1" presStyleIdx="1" presStyleCnt="11"/>
      <dgm:spPr/>
      <dgm:t>
        <a:bodyPr/>
        <a:lstStyle/>
        <a:p>
          <a:endParaRPr lang="en-GB"/>
        </a:p>
      </dgm:t>
    </dgm:pt>
    <dgm:pt modelId="{901F0BF4-FC09-D24F-AE5D-C3992639EAA1}" type="pres">
      <dgm:prSet presAssocID="{938C2D13-E4FF-4A7D-ACC4-CDD17A8C98C6}" presName="node" presStyleLbl="node1" presStyleIdx="2" presStyleCnt="12" custScaleX="82690" custScaleY="8667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3F53539-2B72-9B4A-86EF-DE7CC537E89C}" type="pres">
      <dgm:prSet presAssocID="{09B98527-A1B5-49FE-8E4F-934A714B8B3F}" presName="sibTrans" presStyleLbl="sibTrans1D1" presStyleIdx="2" presStyleCnt="11" custSzY="315101" custScaleX="1043055"/>
      <dgm:spPr/>
      <dgm:t>
        <a:bodyPr/>
        <a:lstStyle/>
        <a:p>
          <a:endParaRPr lang="en-GB"/>
        </a:p>
      </dgm:t>
    </dgm:pt>
    <dgm:pt modelId="{143A9481-6761-8040-A750-5CEF5F56B951}" type="pres">
      <dgm:prSet presAssocID="{09B98527-A1B5-49FE-8E4F-934A714B8B3F}" presName="connectorText" presStyleLbl="sibTrans1D1" presStyleIdx="2" presStyleCnt="11"/>
      <dgm:spPr/>
      <dgm:t>
        <a:bodyPr/>
        <a:lstStyle/>
        <a:p>
          <a:endParaRPr lang="en-GB"/>
        </a:p>
      </dgm:t>
    </dgm:pt>
    <dgm:pt modelId="{DB80C70C-39A3-4F40-9711-3BB6CD9F1DD9}" type="pres">
      <dgm:prSet presAssocID="{F81781FA-9DE7-4E32-B3C9-4E379A667028}" presName="node" presStyleLbl="node1" presStyleIdx="3" presStyleCnt="12" custScaleX="82690" custScaleY="8667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BCA90A-5F68-0A4D-9B95-70172672AADF}" type="pres">
      <dgm:prSet presAssocID="{82415C17-73A2-4B3C-B063-FD756F6074DB}" presName="sibTrans" presStyleLbl="sibTrans1D1" presStyleIdx="3" presStyleCnt="11" custSzY="93472" custScaleX="88714"/>
      <dgm:spPr/>
      <dgm:t>
        <a:bodyPr/>
        <a:lstStyle/>
        <a:p>
          <a:endParaRPr lang="en-GB"/>
        </a:p>
      </dgm:t>
    </dgm:pt>
    <dgm:pt modelId="{AEC98D13-7122-114A-B219-5790BCDAA5F4}" type="pres">
      <dgm:prSet presAssocID="{82415C17-73A2-4B3C-B063-FD756F6074DB}" presName="connectorText" presStyleLbl="sibTrans1D1" presStyleIdx="3" presStyleCnt="11"/>
      <dgm:spPr/>
      <dgm:t>
        <a:bodyPr/>
        <a:lstStyle/>
        <a:p>
          <a:endParaRPr lang="en-GB"/>
        </a:p>
      </dgm:t>
    </dgm:pt>
    <dgm:pt modelId="{90C873F3-8000-6743-BA5D-864B653A787C}" type="pres">
      <dgm:prSet presAssocID="{C5CD20B5-130E-4B87-B92E-43DC1CF3FCBD}" presName="node" presStyleLbl="node1" presStyleIdx="4" presStyleCnt="12" custScaleX="82690" custScaleY="8667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6AA350D-1B3C-2E46-9027-167ADE7C9AAC}" type="pres">
      <dgm:prSet presAssocID="{D730BCD9-06CF-4A3D-BFEF-6A50085040C4}" presName="sibTrans" presStyleLbl="sibTrans1D1" presStyleIdx="4" presStyleCnt="11" custSzY="93472" custScaleX="88714"/>
      <dgm:spPr/>
      <dgm:t>
        <a:bodyPr/>
        <a:lstStyle/>
        <a:p>
          <a:endParaRPr lang="en-GB"/>
        </a:p>
      </dgm:t>
    </dgm:pt>
    <dgm:pt modelId="{AA4DF525-8E47-C34C-8CA8-5C13A2374886}" type="pres">
      <dgm:prSet presAssocID="{D730BCD9-06CF-4A3D-BFEF-6A50085040C4}" presName="connectorText" presStyleLbl="sibTrans1D1" presStyleIdx="4" presStyleCnt="11"/>
      <dgm:spPr/>
      <dgm:t>
        <a:bodyPr/>
        <a:lstStyle/>
        <a:p>
          <a:endParaRPr lang="en-GB"/>
        </a:p>
      </dgm:t>
    </dgm:pt>
    <dgm:pt modelId="{71BDBCCF-3000-434F-BBC7-FB8EE1FE338E}" type="pres">
      <dgm:prSet presAssocID="{E34EF1C5-CEC0-4E56-A444-3E5B98EA77C8}" presName="node" presStyleLbl="node1" presStyleIdx="5" presStyleCnt="12" custScaleX="82690" custScaleY="8667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BC9166C-881E-454F-860B-EE8D73D0B00E}" type="pres">
      <dgm:prSet presAssocID="{80B0A0DE-C485-4C5C-8E04-E36416A46B8E}" presName="sibTrans" presStyleLbl="sibTrans1D1" presStyleIdx="5" presStyleCnt="11" custSzY="315101" custScaleX="1043055"/>
      <dgm:spPr/>
      <dgm:t>
        <a:bodyPr/>
        <a:lstStyle/>
        <a:p>
          <a:endParaRPr lang="en-GB"/>
        </a:p>
      </dgm:t>
    </dgm:pt>
    <dgm:pt modelId="{622F68B1-F3EE-6140-B3DA-326C988A3190}" type="pres">
      <dgm:prSet presAssocID="{80B0A0DE-C485-4C5C-8E04-E36416A46B8E}" presName="connectorText" presStyleLbl="sibTrans1D1" presStyleIdx="5" presStyleCnt="11"/>
      <dgm:spPr/>
      <dgm:t>
        <a:bodyPr/>
        <a:lstStyle/>
        <a:p>
          <a:endParaRPr lang="en-GB"/>
        </a:p>
      </dgm:t>
    </dgm:pt>
    <dgm:pt modelId="{963BE0A6-1D58-9D45-8A70-C039D8537142}" type="pres">
      <dgm:prSet presAssocID="{EFB44B7F-C8AD-4319-B7EC-E984013E61FF}" presName="node" presStyleLbl="node1" presStyleIdx="6" presStyleCnt="12" custScaleX="82690" custScaleY="8667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1C91E4F-477A-C94C-B03D-900BE4BCE44E}" type="pres">
      <dgm:prSet presAssocID="{C172B5A5-C53E-4EEF-ACD2-5CBB26444F9E}" presName="sibTrans" presStyleLbl="sibTrans1D1" presStyleIdx="6" presStyleCnt="11" custSzY="93472" custScaleX="88714"/>
      <dgm:spPr/>
      <dgm:t>
        <a:bodyPr/>
        <a:lstStyle/>
        <a:p>
          <a:endParaRPr lang="en-GB"/>
        </a:p>
      </dgm:t>
    </dgm:pt>
    <dgm:pt modelId="{CDA39956-85A4-354F-9A89-4094CE5B2B93}" type="pres">
      <dgm:prSet presAssocID="{C172B5A5-C53E-4EEF-ACD2-5CBB26444F9E}" presName="connectorText" presStyleLbl="sibTrans1D1" presStyleIdx="6" presStyleCnt="11"/>
      <dgm:spPr/>
      <dgm:t>
        <a:bodyPr/>
        <a:lstStyle/>
        <a:p>
          <a:endParaRPr lang="en-GB"/>
        </a:p>
      </dgm:t>
    </dgm:pt>
    <dgm:pt modelId="{650FD127-BAC2-604B-A7B8-631DCAD4BD58}" type="pres">
      <dgm:prSet presAssocID="{9DC47426-3B94-495F-BEFB-C6721CD1C441}" presName="node" presStyleLbl="node1" presStyleIdx="7" presStyleCnt="12" custScaleX="82690" custScaleY="8667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6A5C357-4269-F04F-88D0-54573E0415B8}" type="pres">
      <dgm:prSet presAssocID="{FCCC7873-C56F-4445-B188-E7A86CCD3851}" presName="sibTrans" presStyleLbl="sibTrans1D1" presStyleIdx="7" presStyleCnt="11" custSzY="93472" custScaleX="88714"/>
      <dgm:spPr/>
      <dgm:t>
        <a:bodyPr/>
        <a:lstStyle/>
        <a:p>
          <a:endParaRPr lang="en-GB"/>
        </a:p>
      </dgm:t>
    </dgm:pt>
    <dgm:pt modelId="{8D0D7737-9E05-7847-A904-BCA31D8A1A84}" type="pres">
      <dgm:prSet presAssocID="{FCCC7873-C56F-4445-B188-E7A86CCD3851}" presName="connectorText" presStyleLbl="sibTrans1D1" presStyleIdx="7" presStyleCnt="11"/>
      <dgm:spPr/>
      <dgm:t>
        <a:bodyPr/>
        <a:lstStyle/>
        <a:p>
          <a:endParaRPr lang="en-GB"/>
        </a:p>
      </dgm:t>
    </dgm:pt>
    <dgm:pt modelId="{AA32551F-2C29-EF45-8AC6-155E58709A97}" type="pres">
      <dgm:prSet presAssocID="{3543875A-E167-4B7B-A9C1-FE98A22B20BF}" presName="node" presStyleLbl="node1" presStyleIdx="8" presStyleCnt="12" custScaleX="82690" custScaleY="8667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2C55E3B-BCA6-D54A-92ED-E27500099A8E}" type="pres">
      <dgm:prSet presAssocID="{00AD2AC9-A060-4332-A65B-2650FD738B33}" presName="sibTrans" presStyleLbl="sibTrans1D1" presStyleIdx="8" presStyleCnt="11" custSzY="315101" custScaleX="1043055"/>
      <dgm:spPr/>
      <dgm:t>
        <a:bodyPr/>
        <a:lstStyle/>
        <a:p>
          <a:endParaRPr lang="en-GB"/>
        </a:p>
      </dgm:t>
    </dgm:pt>
    <dgm:pt modelId="{A8F93541-FB48-4047-BF8F-A5456B30CAC8}" type="pres">
      <dgm:prSet presAssocID="{00AD2AC9-A060-4332-A65B-2650FD738B33}" presName="connectorText" presStyleLbl="sibTrans1D1" presStyleIdx="8" presStyleCnt="11"/>
      <dgm:spPr/>
      <dgm:t>
        <a:bodyPr/>
        <a:lstStyle/>
        <a:p>
          <a:endParaRPr lang="en-GB"/>
        </a:p>
      </dgm:t>
    </dgm:pt>
    <dgm:pt modelId="{8F91DCC4-D5FC-4040-99C5-7F5BA15A02EC}" type="pres">
      <dgm:prSet presAssocID="{03CD5B78-9C91-4D25-BAB9-481A524E9D52}" presName="node" presStyleLbl="node1" presStyleIdx="9" presStyleCnt="12" custScaleX="82690" custScaleY="8667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9E82295-8205-874F-96DE-F018744D76D8}" type="pres">
      <dgm:prSet presAssocID="{006BC0CB-C0E9-4A9F-8DD6-0BFB09C8D990}" presName="sibTrans" presStyleLbl="sibTrans1D1" presStyleIdx="9" presStyleCnt="11" custSzY="93472" custScaleX="88714"/>
      <dgm:spPr/>
      <dgm:t>
        <a:bodyPr/>
        <a:lstStyle/>
        <a:p>
          <a:endParaRPr lang="en-GB"/>
        </a:p>
      </dgm:t>
    </dgm:pt>
    <dgm:pt modelId="{B798E3F1-2E41-5E4C-9E03-0D7CAA7B6755}" type="pres">
      <dgm:prSet presAssocID="{006BC0CB-C0E9-4A9F-8DD6-0BFB09C8D990}" presName="connectorText" presStyleLbl="sibTrans1D1" presStyleIdx="9" presStyleCnt="11"/>
      <dgm:spPr/>
      <dgm:t>
        <a:bodyPr/>
        <a:lstStyle/>
        <a:p>
          <a:endParaRPr lang="en-GB"/>
        </a:p>
      </dgm:t>
    </dgm:pt>
    <dgm:pt modelId="{5730D8D2-391F-504C-AC0C-C0859D1F08E2}" type="pres">
      <dgm:prSet presAssocID="{7A82DB6F-875B-4602-9A2B-05503B6B4E20}" presName="node" presStyleLbl="node1" presStyleIdx="10" presStyleCnt="12" custScaleX="82690" custScaleY="8667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B1AA9EA-439C-7946-9C39-365C9B40EDC8}" type="pres">
      <dgm:prSet presAssocID="{021A2140-F5AD-4CF5-9EDA-918FE7836B39}" presName="sibTrans" presStyleLbl="sibTrans1D1" presStyleIdx="10" presStyleCnt="11" custSzY="93472" custScaleX="88714"/>
      <dgm:spPr/>
      <dgm:t>
        <a:bodyPr/>
        <a:lstStyle/>
        <a:p>
          <a:endParaRPr lang="en-GB"/>
        </a:p>
      </dgm:t>
    </dgm:pt>
    <dgm:pt modelId="{725357C5-AA0F-F643-970D-49CD6C4FA399}" type="pres">
      <dgm:prSet presAssocID="{021A2140-F5AD-4CF5-9EDA-918FE7836B39}" presName="connectorText" presStyleLbl="sibTrans1D1" presStyleIdx="10" presStyleCnt="11"/>
      <dgm:spPr/>
      <dgm:t>
        <a:bodyPr/>
        <a:lstStyle/>
        <a:p>
          <a:endParaRPr lang="en-GB"/>
        </a:p>
      </dgm:t>
    </dgm:pt>
    <dgm:pt modelId="{9E7892F1-4152-D14B-B505-6E13117D17DE}" type="pres">
      <dgm:prSet presAssocID="{09ADE103-4481-4B37-92CC-BCA4222A6BA1}" presName="node" presStyleLbl="node1" presStyleIdx="11" presStyleCnt="12" custScaleX="82690" custScaleY="8667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892974A-1EF9-DE4F-B5F1-8B58441C0B7B}" type="presOf" srcId="{80B0A0DE-C485-4C5C-8E04-E36416A46B8E}" destId="{622F68B1-F3EE-6140-B3DA-326C988A3190}" srcOrd="1" destOrd="0" presId="urn:microsoft.com/office/officeart/2016/7/layout/RepeatingBendingProcessNew"/>
    <dgm:cxn modelId="{A4E6BFC3-00B5-374E-9E18-D04694666A18}" type="presOf" srcId="{938C2D13-E4FF-4A7D-ACC4-CDD17A8C98C6}" destId="{901F0BF4-FC09-D24F-AE5D-C3992639EAA1}" srcOrd="0" destOrd="0" presId="urn:microsoft.com/office/officeart/2016/7/layout/RepeatingBendingProcessNew"/>
    <dgm:cxn modelId="{8125D453-575F-A448-99C6-832540EAE62B}" type="presOf" srcId="{D730BCD9-06CF-4A3D-BFEF-6A50085040C4}" destId="{AA4DF525-8E47-C34C-8CA8-5C13A2374886}" srcOrd="1" destOrd="0" presId="urn:microsoft.com/office/officeart/2016/7/layout/RepeatingBendingProcessNew"/>
    <dgm:cxn modelId="{8074BA04-6040-564D-BBB4-841C0605E0BE}" type="presOf" srcId="{03CD5B78-9C91-4D25-BAB9-481A524E9D52}" destId="{8F91DCC4-D5FC-4040-99C5-7F5BA15A02EC}" srcOrd="0" destOrd="0" presId="urn:microsoft.com/office/officeart/2016/7/layout/RepeatingBendingProcessNew"/>
    <dgm:cxn modelId="{6F78870B-48D9-CB45-9BA8-2458CC2CC927}" type="presOf" srcId="{006BC0CB-C0E9-4A9F-8DD6-0BFB09C8D990}" destId="{B798E3F1-2E41-5E4C-9E03-0D7CAA7B6755}" srcOrd="1" destOrd="0" presId="urn:microsoft.com/office/officeart/2016/7/layout/RepeatingBendingProcessNew"/>
    <dgm:cxn modelId="{38C8C176-78E0-4109-A64E-8DDA719FD729}" srcId="{1C7CD2BD-3D75-40A1-9DEA-515E018CF643}" destId="{3543875A-E167-4B7B-A9C1-FE98A22B20BF}" srcOrd="8" destOrd="0" parTransId="{ECD15A9C-65D2-4AF6-9BF0-68CC3B9EECA4}" sibTransId="{00AD2AC9-A060-4332-A65B-2650FD738B33}"/>
    <dgm:cxn modelId="{3B18F6AF-FFF1-A647-BA2D-4F6AFA0B0661}" type="presOf" srcId="{006BC0CB-C0E9-4A9F-8DD6-0BFB09C8D990}" destId="{19E82295-8205-874F-96DE-F018744D76D8}" srcOrd="0" destOrd="0" presId="urn:microsoft.com/office/officeart/2016/7/layout/RepeatingBendingProcessNew"/>
    <dgm:cxn modelId="{C32480EB-B2BE-2D4D-BB94-AA8B83914860}" type="presOf" srcId="{C172B5A5-C53E-4EEF-ACD2-5CBB26444F9E}" destId="{CDA39956-85A4-354F-9A89-4094CE5B2B93}" srcOrd="1" destOrd="0" presId="urn:microsoft.com/office/officeart/2016/7/layout/RepeatingBendingProcessNew"/>
    <dgm:cxn modelId="{E2D7CE5E-A477-4B1F-BE42-EA5C644F1EE6}" srcId="{1C7CD2BD-3D75-40A1-9DEA-515E018CF643}" destId="{EFB44B7F-C8AD-4319-B7EC-E984013E61FF}" srcOrd="6" destOrd="0" parTransId="{7C489190-CAC5-47E6-B180-AFCBF2336E56}" sibTransId="{C172B5A5-C53E-4EEF-ACD2-5CBB26444F9E}"/>
    <dgm:cxn modelId="{D7151AFD-91C3-EA49-A2D0-BFBED9F396B1}" type="presOf" srcId="{021A2140-F5AD-4CF5-9EDA-918FE7836B39}" destId="{6B1AA9EA-439C-7946-9C39-365C9B40EDC8}" srcOrd="0" destOrd="0" presId="urn:microsoft.com/office/officeart/2016/7/layout/RepeatingBendingProcessNew"/>
    <dgm:cxn modelId="{552B9A5F-2F6B-BD47-8FB3-96DDADAB123B}" type="presOf" srcId="{C172B5A5-C53E-4EEF-ACD2-5CBB26444F9E}" destId="{E1C91E4F-477A-C94C-B03D-900BE4BCE44E}" srcOrd="0" destOrd="0" presId="urn:microsoft.com/office/officeart/2016/7/layout/RepeatingBendingProcessNew"/>
    <dgm:cxn modelId="{0517E8CD-B8C1-4CD4-999E-3B432673198F}" srcId="{1C7CD2BD-3D75-40A1-9DEA-515E018CF643}" destId="{09ADE103-4481-4B37-92CC-BCA4222A6BA1}" srcOrd="11" destOrd="0" parTransId="{7FDEA43D-54ED-4257-9EB2-DCE33CB370AE}" sibTransId="{9C370D07-ADFC-4D04-9FAF-36C28BC64F99}"/>
    <dgm:cxn modelId="{36DA540C-AAB1-D443-AAAF-6D058F6B81B6}" type="presOf" srcId="{021A2140-F5AD-4CF5-9EDA-918FE7836B39}" destId="{725357C5-AA0F-F643-970D-49CD6C4FA399}" srcOrd="1" destOrd="0" presId="urn:microsoft.com/office/officeart/2016/7/layout/RepeatingBendingProcessNew"/>
    <dgm:cxn modelId="{01849514-5E0A-5E4E-9557-3187B83DD4B2}" type="presOf" srcId="{82415C17-73A2-4B3C-B063-FD756F6074DB}" destId="{56BCA90A-5F68-0A4D-9B95-70172672AADF}" srcOrd="0" destOrd="0" presId="urn:microsoft.com/office/officeart/2016/7/layout/RepeatingBendingProcessNew"/>
    <dgm:cxn modelId="{828CE55D-4114-764B-9629-70BB8CEF0EDD}" type="presOf" srcId="{09B98527-A1B5-49FE-8E4F-934A714B8B3F}" destId="{143A9481-6761-8040-A750-5CEF5F56B951}" srcOrd="1" destOrd="0" presId="urn:microsoft.com/office/officeart/2016/7/layout/RepeatingBendingProcessNew"/>
    <dgm:cxn modelId="{CB3D67BA-C87C-1B4A-91BD-F2B33BFEE6F2}" type="presOf" srcId="{7A82DB6F-875B-4602-9A2B-05503B6B4E20}" destId="{5730D8D2-391F-504C-AC0C-C0859D1F08E2}" srcOrd="0" destOrd="0" presId="urn:microsoft.com/office/officeart/2016/7/layout/RepeatingBendingProcessNew"/>
    <dgm:cxn modelId="{3B2F8E33-75A0-C140-B6E4-2DBF6D35EC3F}" type="presOf" srcId="{80B0A0DE-C485-4C5C-8E04-E36416A46B8E}" destId="{FBC9166C-881E-454F-860B-EE8D73D0B00E}" srcOrd="0" destOrd="0" presId="urn:microsoft.com/office/officeart/2016/7/layout/RepeatingBendingProcessNew"/>
    <dgm:cxn modelId="{8D367515-08E0-8A40-9E97-F78D30AACCA2}" type="presOf" srcId="{E34EF1C5-CEC0-4E56-A444-3E5B98EA77C8}" destId="{71BDBCCF-3000-434F-BBC7-FB8EE1FE338E}" srcOrd="0" destOrd="0" presId="urn:microsoft.com/office/officeart/2016/7/layout/RepeatingBendingProcessNew"/>
    <dgm:cxn modelId="{87B69B3A-EAAA-D144-BD91-434656635F4C}" type="presOf" srcId="{C5CD20B5-130E-4B87-B92E-43DC1CF3FCBD}" destId="{90C873F3-8000-6743-BA5D-864B653A787C}" srcOrd="0" destOrd="0" presId="urn:microsoft.com/office/officeart/2016/7/layout/RepeatingBendingProcessNew"/>
    <dgm:cxn modelId="{26397863-3176-490E-B4B2-EAF57798E7B1}" srcId="{1C7CD2BD-3D75-40A1-9DEA-515E018CF643}" destId="{5F30BD64-584F-4034-8280-7EE89133A861}" srcOrd="1" destOrd="0" parTransId="{F0E71565-B5C0-4AAB-A3C5-B272AB6E303F}" sibTransId="{49BD5D42-E622-4AC7-B968-2BDB4DDAB09A}"/>
    <dgm:cxn modelId="{4462C02D-35BB-4088-A73B-D9855B746093}" srcId="{1C7CD2BD-3D75-40A1-9DEA-515E018CF643}" destId="{938C2D13-E4FF-4A7D-ACC4-CDD17A8C98C6}" srcOrd="2" destOrd="0" parTransId="{D2803321-DEFE-4710-BB50-05B839937409}" sibTransId="{09B98527-A1B5-49FE-8E4F-934A714B8B3F}"/>
    <dgm:cxn modelId="{80DADD05-7ACA-B940-BF6C-97A68E02AC17}" type="presOf" srcId="{F81781FA-9DE7-4E32-B3C9-4E379A667028}" destId="{DB80C70C-39A3-4F40-9711-3BB6CD9F1DD9}" srcOrd="0" destOrd="0" presId="urn:microsoft.com/office/officeart/2016/7/layout/RepeatingBendingProcessNew"/>
    <dgm:cxn modelId="{80FC40E7-BE85-3E43-97BB-5BA18F9EB778}" type="presOf" srcId="{82415C17-73A2-4B3C-B063-FD756F6074DB}" destId="{AEC98D13-7122-114A-B219-5790BCDAA5F4}" srcOrd="1" destOrd="0" presId="urn:microsoft.com/office/officeart/2016/7/layout/RepeatingBendingProcessNew"/>
    <dgm:cxn modelId="{0D3CDAFB-5706-274F-B78E-AFB655A4751D}" type="presOf" srcId="{5F30BD64-584F-4034-8280-7EE89133A861}" destId="{4D656B8D-C3FC-AC4B-ADC8-FB0998DBC74F}" srcOrd="0" destOrd="0" presId="urn:microsoft.com/office/officeart/2016/7/layout/RepeatingBendingProcessNew"/>
    <dgm:cxn modelId="{FA7010CD-DF17-6645-A643-BF52BBAE2775}" type="presOf" srcId="{1C7CD2BD-3D75-40A1-9DEA-515E018CF643}" destId="{D53EC96F-DE5F-F141-9505-F893C4D5E78F}" srcOrd="0" destOrd="0" presId="urn:microsoft.com/office/officeart/2016/7/layout/RepeatingBendingProcessNew"/>
    <dgm:cxn modelId="{F3790122-9FB8-5B42-9744-F688AD6ED1E9}" type="presOf" srcId="{09ADE103-4481-4B37-92CC-BCA4222A6BA1}" destId="{9E7892F1-4152-D14B-B505-6E13117D17DE}" srcOrd="0" destOrd="0" presId="urn:microsoft.com/office/officeart/2016/7/layout/RepeatingBendingProcessNew"/>
    <dgm:cxn modelId="{F9CF97EA-2ADC-4246-B935-FDB71CE469A6}" type="presOf" srcId="{FCCC7873-C56F-4445-B188-E7A86CCD3851}" destId="{46A5C357-4269-F04F-88D0-54573E0415B8}" srcOrd="0" destOrd="0" presId="urn:microsoft.com/office/officeart/2016/7/layout/RepeatingBendingProcessNew"/>
    <dgm:cxn modelId="{259F1A53-CAE2-754D-A690-1AD38CC63D81}" type="presOf" srcId="{49BD5D42-E622-4AC7-B968-2BDB4DDAB09A}" destId="{D14131BD-8C53-B84D-BB14-25F2A891FD67}" srcOrd="1" destOrd="0" presId="urn:microsoft.com/office/officeart/2016/7/layout/RepeatingBendingProcessNew"/>
    <dgm:cxn modelId="{CD4B6E3C-9C25-5B48-8A24-94AF2879E651}" type="presOf" srcId="{D730BCD9-06CF-4A3D-BFEF-6A50085040C4}" destId="{46AA350D-1B3C-2E46-9027-167ADE7C9AAC}" srcOrd="0" destOrd="0" presId="urn:microsoft.com/office/officeart/2016/7/layout/RepeatingBendingProcessNew"/>
    <dgm:cxn modelId="{7F040B02-3BC1-0848-87BA-F632ED01CA48}" type="presOf" srcId="{FCCC7873-C56F-4445-B188-E7A86CCD3851}" destId="{8D0D7737-9E05-7847-A904-BCA31D8A1A84}" srcOrd="1" destOrd="0" presId="urn:microsoft.com/office/officeart/2016/7/layout/RepeatingBendingProcessNew"/>
    <dgm:cxn modelId="{ED32CD8B-0421-476D-AB8C-4B3293A519C9}" srcId="{1C7CD2BD-3D75-40A1-9DEA-515E018CF643}" destId="{03CD5B78-9C91-4D25-BAB9-481A524E9D52}" srcOrd="9" destOrd="0" parTransId="{A11DDB33-D2D2-4695-BFB6-EAFD8EE9FC75}" sibTransId="{006BC0CB-C0E9-4A9F-8DD6-0BFB09C8D990}"/>
    <dgm:cxn modelId="{A4FC3351-907D-1946-9C52-39C84AA7BB29}" type="presOf" srcId="{00AD2AC9-A060-4332-A65B-2650FD738B33}" destId="{A8F93541-FB48-4047-BF8F-A5456B30CAC8}" srcOrd="1" destOrd="0" presId="urn:microsoft.com/office/officeart/2016/7/layout/RepeatingBendingProcessNew"/>
    <dgm:cxn modelId="{98778792-E386-C44D-972D-1020ADE526C1}" type="presOf" srcId="{09B98527-A1B5-49FE-8E4F-934A714B8B3F}" destId="{23F53539-2B72-9B4A-86EF-DE7CC537E89C}" srcOrd="0" destOrd="0" presId="urn:microsoft.com/office/officeart/2016/7/layout/RepeatingBendingProcessNew"/>
    <dgm:cxn modelId="{6F308BE8-D59B-7942-8FB2-7B853D9C93BD}" type="presOf" srcId="{0C9BD763-FABD-493D-85A9-A4EC09F7D8D4}" destId="{923E125F-2E01-B04A-B3D3-CB30CEE62278}" srcOrd="0" destOrd="0" presId="urn:microsoft.com/office/officeart/2016/7/layout/RepeatingBendingProcessNew"/>
    <dgm:cxn modelId="{6F2CC953-7717-4606-B7EC-33E3FF5E7310}" srcId="{1C7CD2BD-3D75-40A1-9DEA-515E018CF643}" destId="{9DC47426-3B94-495F-BEFB-C6721CD1C441}" srcOrd="7" destOrd="0" parTransId="{BC3C6D15-7DED-4BF5-977B-2E6BFCDC2175}" sibTransId="{FCCC7873-C56F-4445-B188-E7A86CCD3851}"/>
    <dgm:cxn modelId="{BD2DC415-6187-46BE-A86A-D977FB8FB99B}" srcId="{1C7CD2BD-3D75-40A1-9DEA-515E018CF643}" destId="{F81781FA-9DE7-4E32-B3C9-4E379A667028}" srcOrd="3" destOrd="0" parTransId="{CB08FD92-8DA5-4458-B069-EB5D6F9835E5}" sibTransId="{82415C17-73A2-4B3C-B063-FD756F6074DB}"/>
    <dgm:cxn modelId="{85769228-CC58-4289-874C-8063EF90DDC1}" srcId="{1C7CD2BD-3D75-40A1-9DEA-515E018CF643}" destId="{C5CD20B5-130E-4B87-B92E-43DC1CF3FCBD}" srcOrd="4" destOrd="0" parTransId="{7A21137C-9FB1-45B9-8AA9-D6265574B726}" sibTransId="{D730BCD9-06CF-4A3D-BFEF-6A50085040C4}"/>
    <dgm:cxn modelId="{223529D0-7F1C-4A8B-8EB8-3BF06AE70BC0}" srcId="{1C7CD2BD-3D75-40A1-9DEA-515E018CF643}" destId="{97C9D64D-664E-490E-A24C-A14EE278E50F}" srcOrd="0" destOrd="0" parTransId="{069EE2A9-D2DF-42D1-A663-56B172D17B2E}" sibTransId="{0C9BD763-FABD-493D-85A9-A4EC09F7D8D4}"/>
    <dgm:cxn modelId="{F7207F57-8AD7-A94F-8E3F-8572537557D6}" type="presOf" srcId="{EFB44B7F-C8AD-4319-B7EC-E984013E61FF}" destId="{963BE0A6-1D58-9D45-8A70-C039D8537142}" srcOrd="0" destOrd="0" presId="urn:microsoft.com/office/officeart/2016/7/layout/RepeatingBendingProcessNew"/>
    <dgm:cxn modelId="{180B1F2D-46B8-4DEB-B07E-B16DA7B76AAD}" srcId="{1C7CD2BD-3D75-40A1-9DEA-515E018CF643}" destId="{7A82DB6F-875B-4602-9A2B-05503B6B4E20}" srcOrd="10" destOrd="0" parTransId="{D6C017C6-6F58-4189-950F-C6CD1802B776}" sibTransId="{021A2140-F5AD-4CF5-9EDA-918FE7836B39}"/>
    <dgm:cxn modelId="{AF721B5E-19ED-8347-BD6E-FF99343DD089}" type="presOf" srcId="{97C9D64D-664E-490E-A24C-A14EE278E50F}" destId="{7A35768D-CC09-9D4D-8826-74E3935B5AA7}" srcOrd="0" destOrd="0" presId="urn:microsoft.com/office/officeart/2016/7/layout/RepeatingBendingProcessNew"/>
    <dgm:cxn modelId="{E9D84569-907E-4656-8FD9-6622F05194F1}" srcId="{1C7CD2BD-3D75-40A1-9DEA-515E018CF643}" destId="{E34EF1C5-CEC0-4E56-A444-3E5B98EA77C8}" srcOrd="5" destOrd="0" parTransId="{B88C036B-5B51-48C4-8646-8624E79386E1}" sibTransId="{80B0A0DE-C485-4C5C-8E04-E36416A46B8E}"/>
    <dgm:cxn modelId="{CEB82D74-6016-294E-9060-890862F0CA65}" type="presOf" srcId="{9DC47426-3B94-495F-BEFB-C6721CD1C441}" destId="{650FD127-BAC2-604B-A7B8-631DCAD4BD58}" srcOrd="0" destOrd="0" presId="urn:microsoft.com/office/officeart/2016/7/layout/RepeatingBendingProcessNew"/>
    <dgm:cxn modelId="{694338EC-AFA0-5641-900A-10F43E81A81D}" type="presOf" srcId="{49BD5D42-E622-4AC7-B968-2BDB4DDAB09A}" destId="{87F96F56-5068-1D43-B277-B9BAFCC9C3BC}" srcOrd="0" destOrd="0" presId="urn:microsoft.com/office/officeart/2016/7/layout/RepeatingBendingProcessNew"/>
    <dgm:cxn modelId="{59B577B2-B469-BF4C-B963-FAFD753E019C}" type="presOf" srcId="{0C9BD763-FABD-493D-85A9-A4EC09F7D8D4}" destId="{7451C904-018D-A941-B3FC-E477EB77399F}" srcOrd="1" destOrd="0" presId="urn:microsoft.com/office/officeart/2016/7/layout/RepeatingBendingProcessNew"/>
    <dgm:cxn modelId="{1D30F390-92DA-B24A-B7D2-23C0E29236DC}" type="presOf" srcId="{3543875A-E167-4B7B-A9C1-FE98A22B20BF}" destId="{AA32551F-2C29-EF45-8AC6-155E58709A97}" srcOrd="0" destOrd="0" presId="urn:microsoft.com/office/officeart/2016/7/layout/RepeatingBendingProcessNew"/>
    <dgm:cxn modelId="{C5813E66-3590-BF4B-B6EE-57CC48D69779}" type="presOf" srcId="{00AD2AC9-A060-4332-A65B-2650FD738B33}" destId="{12C55E3B-BCA6-D54A-92ED-E27500099A8E}" srcOrd="0" destOrd="0" presId="urn:microsoft.com/office/officeart/2016/7/layout/RepeatingBendingProcessNew"/>
    <dgm:cxn modelId="{EB19C548-8340-7F46-B787-F26BA5323104}" type="presParOf" srcId="{D53EC96F-DE5F-F141-9505-F893C4D5E78F}" destId="{7A35768D-CC09-9D4D-8826-74E3935B5AA7}" srcOrd="0" destOrd="0" presId="urn:microsoft.com/office/officeart/2016/7/layout/RepeatingBendingProcessNew"/>
    <dgm:cxn modelId="{BE3B517E-3C9B-7346-B661-AAFACF7354AF}" type="presParOf" srcId="{D53EC96F-DE5F-F141-9505-F893C4D5E78F}" destId="{923E125F-2E01-B04A-B3D3-CB30CEE62278}" srcOrd="1" destOrd="0" presId="urn:microsoft.com/office/officeart/2016/7/layout/RepeatingBendingProcessNew"/>
    <dgm:cxn modelId="{76AE7B6D-A4D8-014F-98C5-D89207407171}" type="presParOf" srcId="{923E125F-2E01-B04A-B3D3-CB30CEE62278}" destId="{7451C904-018D-A941-B3FC-E477EB77399F}" srcOrd="0" destOrd="0" presId="urn:microsoft.com/office/officeart/2016/7/layout/RepeatingBendingProcessNew"/>
    <dgm:cxn modelId="{044E0D6A-183A-0045-AF7F-96DBC80D0A13}" type="presParOf" srcId="{D53EC96F-DE5F-F141-9505-F893C4D5E78F}" destId="{4D656B8D-C3FC-AC4B-ADC8-FB0998DBC74F}" srcOrd="2" destOrd="0" presId="urn:microsoft.com/office/officeart/2016/7/layout/RepeatingBendingProcessNew"/>
    <dgm:cxn modelId="{9060A316-B500-3244-B3B0-1B2F2E70098B}" type="presParOf" srcId="{D53EC96F-DE5F-F141-9505-F893C4D5E78F}" destId="{87F96F56-5068-1D43-B277-B9BAFCC9C3BC}" srcOrd="3" destOrd="0" presId="urn:microsoft.com/office/officeart/2016/7/layout/RepeatingBendingProcessNew"/>
    <dgm:cxn modelId="{E68CA6B9-A3FA-1141-A251-AB1966F17437}" type="presParOf" srcId="{87F96F56-5068-1D43-B277-B9BAFCC9C3BC}" destId="{D14131BD-8C53-B84D-BB14-25F2A891FD67}" srcOrd="0" destOrd="0" presId="urn:microsoft.com/office/officeart/2016/7/layout/RepeatingBendingProcessNew"/>
    <dgm:cxn modelId="{AE91FEC4-9967-024B-8C4E-BB5A68FCF155}" type="presParOf" srcId="{D53EC96F-DE5F-F141-9505-F893C4D5E78F}" destId="{901F0BF4-FC09-D24F-AE5D-C3992639EAA1}" srcOrd="4" destOrd="0" presId="urn:microsoft.com/office/officeart/2016/7/layout/RepeatingBendingProcessNew"/>
    <dgm:cxn modelId="{6DEEDADD-A72F-CA4B-8271-A35DC2B466DB}" type="presParOf" srcId="{D53EC96F-DE5F-F141-9505-F893C4D5E78F}" destId="{23F53539-2B72-9B4A-86EF-DE7CC537E89C}" srcOrd="5" destOrd="0" presId="urn:microsoft.com/office/officeart/2016/7/layout/RepeatingBendingProcessNew"/>
    <dgm:cxn modelId="{099A4576-6CB5-9E47-AB45-703EB8223761}" type="presParOf" srcId="{23F53539-2B72-9B4A-86EF-DE7CC537E89C}" destId="{143A9481-6761-8040-A750-5CEF5F56B951}" srcOrd="0" destOrd="0" presId="urn:microsoft.com/office/officeart/2016/7/layout/RepeatingBendingProcessNew"/>
    <dgm:cxn modelId="{1AB813B6-3EA1-2F4C-84FB-51BEA78F3956}" type="presParOf" srcId="{D53EC96F-DE5F-F141-9505-F893C4D5E78F}" destId="{DB80C70C-39A3-4F40-9711-3BB6CD9F1DD9}" srcOrd="6" destOrd="0" presId="urn:microsoft.com/office/officeart/2016/7/layout/RepeatingBendingProcessNew"/>
    <dgm:cxn modelId="{7431C9EC-FE3A-E140-9DB3-C53401BF9473}" type="presParOf" srcId="{D53EC96F-DE5F-F141-9505-F893C4D5E78F}" destId="{56BCA90A-5F68-0A4D-9B95-70172672AADF}" srcOrd="7" destOrd="0" presId="urn:microsoft.com/office/officeart/2016/7/layout/RepeatingBendingProcessNew"/>
    <dgm:cxn modelId="{EA78511A-2A97-8248-91DF-519E2490DF6D}" type="presParOf" srcId="{56BCA90A-5F68-0A4D-9B95-70172672AADF}" destId="{AEC98D13-7122-114A-B219-5790BCDAA5F4}" srcOrd="0" destOrd="0" presId="urn:microsoft.com/office/officeart/2016/7/layout/RepeatingBendingProcessNew"/>
    <dgm:cxn modelId="{855EACB5-84BB-A648-AB99-5BCEDC37F3E9}" type="presParOf" srcId="{D53EC96F-DE5F-F141-9505-F893C4D5E78F}" destId="{90C873F3-8000-6743-BA5D-864B653A787C}" srcOrd="8" destOrd="0" presId="urn:microsoft.com/office/officeart/2016/7/layout/RepeatingBendingProcessNew"/>
    <dgm:cxn modelId="{0D494270-7A89-1743-A9F4-67427AEF729A}" type="presParOf" srcId="{D53EC96F-DE5F-F141-9505-F893C4D5E78F}" destId="{46AA350D-1B3C-2E46-9027-167ADE7C9AAC}" srcOrd="9" destOrd="0" presId="urn:microsoft.com/office/officeart/2016/7/layout/RepeatingBendingProcessNew"/>
    <dgm:cxn modelId="{99DFDAE9-D284-4944-BB59-31EC6F31C911}" type="presParOf" srcId="{46AA350D-1B3C-2E46-9027-167ADE7C9AAC}" destId="{AA4DF525-8E47-C34C-8CA8-5C13A2374886}" srcOrd="0" destOrd="0" presId="urn:microsoft.com/office/officeart/2016/7/layout/RepeatingBendingProcessNew"/>
    <dgm:cxn modelId="{98AE8121-627B-F746-9930-5400E248BF93}" type="presParOf" srcId="{D53EC96F-DE5F-F141-9505-F893C4D5E78F}" destId="{71BDBCCF-3000-434F-BBC7-FB8EE1FE338E}" srcOrd="10" destOrd="0" presId="urn:microsoft.com/office/officeart/2016/7/layout/RepeatingBendingProcessNew"/>
    <dgm:cxn modelId="{10544201-A153-BA47-82F6-1B97A2117786}" type="presParOf" srcId="{D53EC96F-DE5F-F141-9505-F893C4D5E78F}" destId="{FBC9166C-881E-454F-860B-EE8D73D0B00E}" srcOrd="11" destOrd="0" presId="urn:microsoft.com/office/officeart/2016/7/layout/RepeatingBendingProcessNew"/>
    <dgm:cxn modelId="{2DDBDBF0-5B63-3C45-9E6E-3F9AFF2F594B}" type="presParOf" srcId="{FBC9166C-881E-454F-860B-EE8D73D0B00E}" destId="{622F68B1-F3EE-6140-B3DA-326C988A3190}" srcOrd="0" destOrd="0" presId="urn:microsoft.com/office/officeart/2016/7/layout/RepeatingBendingProcessNew"/>
    <dgm:cxn modelId="{2B35E38A-7A94-E343-BE80-0842A56CC90F}" type="presParOf" srcId="{D53EC96F-DE5F-F141-9505-F893C4D5E78F}" destId="{963BE0A6-1D58-9D45-8A70-C039D8537142}" srcOrd="12" destOrd="0" presId="urn:microsoft.com/office/officeart/2016/7/layout/RepeatingBendingProcessNew"/>
    <dgm:cxn modelId="{F929D6ED-C68B-ED48-8D27-68D5E7693ABD}" type="presParOf" srcId="{D53EC96F-DE5F-F141-9505-F893C4D5E78F}" destId="{E1C91E4F-477A-C94C-B03D-900BE4BCE44E}" srcOrd="13" destOrd="0" presId="urn:microsoft.com/office/officeart/2016/7/layout/RepeatingBendingProcessNew"/>
    <dgm:cxn modelId="{9632957E-0BE9-CC4A-81D3-32A60ADE1B0E}" type="presParOf" srcId="{E1C91E4F-477A-C94C-B03D-900BE4BCE44E}" destId="{CDA39956-85A4-354F-9A89-4094CE5B2B93}" srcOrd="0" destOrd="0" presId="urn:microsoft.com/office/officeart/2016/7/layout/RepeatingBendingProcessNew"/>
    <dgm:cxn modelId="{1CA1A044-36E5-F041-95B9-9CB9FE33F0E6}" type="presParOf" srcId="{D53EC96F-DE5F-F141-9505-F893C4D5E78F}" destId="{650FD127-BAC2-604B-A7B8-631DCAD4BD58}" srcOrd="14" destOrd="0" presId="urn:microsoft.com/office/officeart/2016/7/layout/RepeatingBendingProcessNew"/>
    <dgm:cxn modelId="{BD4B59A9-6B6F-054A-B50E-295B671FE9A5}" type="presParOf" srcId="{D53EC96F-DE5F-F141-9505-F893C4D5E78F}" destId="{46A5C357-4269-F04F-88D0-54573E0415B8}" srcOrd="15" destOrd="0" presId="urn:microsoft.com/office/officeart/2016/7/layout/RepeatingBendingProcessNew"/>
    <dgm:cxn modelId="{24ED40AC-4C31-E14B-AAD8-00F4289892BD}" type="presParOf" srcId="{46A5C357-4269-F04F-88D0-54573E0415B8}" destId="{8D0D7737-9E05-7847-A904-BCA31D8A1A84}" srcOrd="0" destOrd="0" presId="urn:microsoft.com/office/officeart/2016/7/layout/RepeatingBendingProcessNew"/>
    <dgm:cxn modelId="{477D8BEA-D25C-9F49-B141-1CCEF5830F9C}" type="presParOf" srcId="{D53EC96F-DE5F-F141-9505-F893C4D5E78F}" destId="{AA32551F-2C29-EF45-8AC6-155E58709A97}" srcOrd="16" destOrd="0" presId="urn:microsoft.com/office/officeart/2016/7/layout/RepeatingBendingProcessNew"/>
    <dgm:cxn modelId="{1A5A7D27-8578-8845-830B-C371134FE8D2}" type="presParOf" srcId="{D53EC96F-DE5F-F141-9505-F893C4D5E78F}" destId="{12C55E3B-BCA6-D54A-92ED-E27500099A8E}" srcOrd="17" destOrd="0" presId="urn:microsoft.com/office/officeart/2016/7/layout/RepeatingBendingProcessNew"/>
    <dgm:cxn modelId="{42810591-FFF2-9D4D-B587-AEF2A6BA2AD7}" type="presParOf" srcId="{12C55E3B-BCA6-D54A-92ED-E27500099A8E}" destId="{A8F93541-FB48-4047-BF8F-A5456B30CAC8}" srcOrd="0" destOrd="0" presId="urn:microsoft.com/office/officeart/2016/7/layout/RepeatingBendingProcessNew"/>
    <dgm:cxn modelId="{4BD98479-581D-324E-91C3-3377DAF9F778}" type="presParOf" srcId="{D53EC96F-DE5F-F141-9505-F893C4D5E78F}" destId="{8F91DCC4-D5FC-4040-99C5-7F5BA15A02EC}" srcOrd="18" destOrd="0" presId="urn:microsoft.com/office/officeart/2016/7/layout/RepeatingBendingProcessNew"/>
    <dgm:cxn modelId="{873A3AD0-B8A4-514F-9D90-8D5FE9BD7F98}" type="presParOf" srcId="{D53EC96F-DE5F-F141-9505-F893C4D5E78F}" destId="{19E82295-8205-874F-96DE-F018744D76D8}" srcOrd="19" destOrd="0" presId="urn:microsoft.com/office/officeart/2016/7/layout/RepeatingBendingProcessNew"/>
    <dgm:cxn modelId="{203E276D-C06F-BE4F-9CE1-DA17F1F9B712}" type="presParOf" srcId="{19E82295-8205-874F-96DE-F018744D76D8}" destId="{B798E3F1-2E41-5E4C-9E03-0D7CAA7B6755}" srcOrd="0" destOrd="0" presId="urn:microsoft.com/office/officeart/2016/7/layout/RepeatingBendingProcessNew"/>
    <dgm:cxn modelId="{02002AC5-24C5-AC43-BE67-358F2F95925D}" type="presParOf" srcId="{D53EC96F-DE5F-F141-9505-F893C4D5E78F}" destId="{5730D8D2-391F-504C-AC0C-C0859D1F08E2}" srcOrd="20" destOrd="0" presId="urn:microsoft.com/office/officeart/2016/7/layout/RepeatingBendingProcessNew"/>
    <dgm:cxn modelId="{5FC64741-9B75-8B44-B45F-E71D465A6810}" type="presParOf" srcId="{D53EC96F-DE5F-F141-9505-F893C4D5E78F}" destId="{6B1AA9EA-439C-7946-9C39-365C9B40EDC8}" srcOrd="21" destOrd="0" presId="urn:microsoft.com/office/officeart/2016/7/layout/RepeatingBendingProcessNew"/>
    <dgm:cxn modelId="{2698CF61-103E-2E4F-964D-DBBFBE8E788A}" type="presParOf" srcId="{6B1AA9EA-439C-7946-9C39-365C9B40EDC8}" destId="{725357C5-AA0F-F643-970D-49CD6C4FA399}" srcOrd="0" destOrd="0" presId="urn:microsoft.com/office/officeart/2016/7/layout/RepeatingBendingProcessNew"/>
    <dgm:cxn modelId="{BC207353-9EAB-8D4F-AD4F-412EEAB3BA98}" type="presParOf" srcId="{D53EC96F-DE5F-F141-9505-F893C4D5E78F}" destId="{9E7892F1-4152-D14B-B505-6E13117D17DE}" srcOrd="2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3E125F-2E01-B04A-B3D3-CB30CEE62278}">
      <dsp:nvSpPr>
        <dsp:cNvPr id="0" name=""/>
        <dsp:cNvSpPr/>
      </dsp:nvSpPr>
      <dsp:spPr>
        <a:xfrm>
          <a:off x="2161615" y="434973"/>
          <a:ext cx="3886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8628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2346631" y="433957"/>
        <a:ext cx="18595" cy="93472"/>
      </dsp:txXfrm>
    </dsp:sp>
    <dsp:sp modelId="{7A35768D-CC09-9D4D-8826-74E3935B5AA7}">
      <dsp:nvSpPr>
        <dsp:cNvPr id="0" name=""/>
        <dsp:cNvSpPr/>
      </dsp:nvSpPr>
      <dsp:spPr>
        <a:xfrm>
          <a:off x="656199" y="6726"/>
          <a:ext cx="1507216" cy="9479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9315" tIns="93752" rIns="89315" bIns="93752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>
              <a:latin typeface="Century Gothic"/>
              <a:cs typeface="Century Gothic"/>
            </a:rPr>
            <a:t>are motivated </a:t>
          </a:r>
          <a:endParaRPr lang="en-US" sz="1400" kern="1200" dirty="0">
            <a:latin typeface="Century Gothic"/>
            <a:cs typeface="Century Gothic"/>
          </a:endParaRPr>
        </a:p>
      </dsp:txBody>
      <dsp:txXfrm>
        <a:off x="656199" y="6726"/>
        <a:ext cx="1507216" cy="947933"/>
      </dsp:txXfrm>
    </dsp:sp>
    <dsp:sp modelId="{87F96F56-5068-1D43-B277-B9BAFCC9C3BC}">
      <dsp:nvSpPr>
        <dsp:cNvPr id="0" name=""/>
        <dsp:cNvSpPr/>
      </dsp:nvSpPr>
      <dsp:spPr>
        <a:xfrm>
          <a:off x="4088060" y="434973"/>
          <a:ext cx="3886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8628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4273076" y="433957"/>
        <a:ext cx="18595" cy="93472"/>
      </dsp:txXfrm>
    </dsp:sp>
    <dsp:sp modelId="{4D656B8D-C3FC-AC4B-ADC8-FB0998DBC74F}">
      <dsp:nvSpPr>
        <dsp:cNvPr id="0" name=""/>
        <dsp:cNvSpPr/>
      </dsp:nvSpPr>
      <dsp:spPr>
        <a:xfrm>
          <a:off x="2582643" y="6726"/>
          <a:ext cx="1507216" cy="9479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9315" tIns="93752" rIns="89315" bIns="93752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>
              <a:latin typeface="Century Gothic"/>
              <a:cs typeface="Century Gothic"/>
            </a:rPr>
            <a:t>have confidence</a:t>
          </a:r>
          <a:endParaRPr lang="en-US" sz="1400" kern="1200">
            <a:latin typeface="Century Gothic"/>
            <a:cs typeface="Century Gothic"/>
          </a:endParaRPr>
        </a:p>
      </dsp:txBody>
      <dsp:txXfrm>
        <a:off x="2582643" y="6726"/>
        <a:ext cx="1507216" cy="947933"/>
      </dsp:txXfrm>
    </dsp:sp>
    <dsp:sp modelId="{23F53539-2B72-9B4A-86EF-DE7CC537E89C}">
      <dsp:nvSpPr>
        <dsp:cNvPr id="0" name=""/>
        <dsp:cNvSpPr/>
      </dsp:nvSpPr>
      <dsp:spPr>
        <a:xfrm>
          <a:off x="1409807" y="952859"/>
          <a:ext cx="3852888" cy="388628"/>
        </a:xfrm>
        <a:custGeom>
          <a:avLst/>
          <a:gdLst/>
          <a:ahLst/>
          <a:cxnLst/>
          <a:rect l="0" t="0" r="0" b="0"/>
          <a:pathLst>
            <a:path>
              <a:moveTo>
                <a:pt x="3852888" y="0"/>
              </a:moveTo>
              <a:lnTo>
                <a:pt x="3852888" y="211414"/>
              </a:lnTo>
              <a:lnTo>
                <a:pt x="0" y="211414"/>
              </a:lnTo>
              <a:lnTo>
                <a:pt x="0" y="388628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2325628" y="989623"/>
        <a:ext cx="2021247" cy="315101"/>
      </dsp:txXfrm>
    </dsp:sp>
    <dsp:sp modelId="{901F0BF4-FC09-D24F-AE5D-C3992639EAA1}">
      <dsp:nvSpPr>
        <dsp:cNvPr id="0" name=""/>
        <dsp:cNvSpPr/>
      </dsp:nvSpPr>
      <dsp:spPr>
        <a:xfrm>
          <a:off x="4509088" y="6726"/>
          <a:ext cx="1507216" cy="9479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9315" tIns="93752" rIns="89315" bIns="93752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>
              <a:latin typeface="Century Gothic"/>
              <a:cs typeface="Century Gothic"/>
            </a:rPr>
            <a:t>are able to take responsibility </a:t>
          </a:r>
          <a:endParaRPr lang="en-US" sz="1400" kern="1200" dirty="0">
            <a:latin typeface="Century Gothic"/>
            <a:cs typeface="Century Gothic"/>
          </a:endParaRPr>
        </a:p>
      </dsp:txBody>
      <dsp:txXfrm>
        <a:off x="4509088" y="6726"/>
        <a:ext cx="1507216" cy="947933"/>
      </dsp:txXfrm>
    </dsp:sp>
    <dsp:sp modelId="{56BCA90A-5F68-0A4D-9B95-70172672AADF}">
      <dsp:nvSpPr>
        <dsp:cNvPr id="0" name=""/>
        <dsp:cNvSpPr/>
      </dsp:nvSpPr>
      <dsp:spPr>
        <a:xfrm>
          <a:off x="2161615" y="1802134"/>
          <a:ext cx="3886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8628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2346631" y="1801118"/>
        <a:ext cx="18595" cy="93472"/>
      </dsp:txXfrm>
    </dsp:sp>
    <dsp:sp modelId="{DB80C70C-39A3-4F40-9711-3BB6CD9F1DD9}">
      <dsp:nvSpPr>
        <dsp:cNvPr id="0" name=""/>
        <dsp:cNvSpPr/>
      </dsp:nvSpPr>
      <dsp:spPr>
        <a:xfrm>
          <a:off x="656199" y="1373887"/>
          <a:ext cx="1507216" cy="94793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9315" tIns="93752" rIns="89315" bIns="93752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>
              <a:latin typeface="Century Gothic"/>
              <a:cs typeface="Century Gothic"/>
            </a:rPr>
            <a:t>are able to work well in teams and lead teams</a:t>
          </a:r>
          <a:endParaRPr lang="en-US" sz="1400" kern="1200">
            <a:latin typeface="Century Gothic"/>
            <a:cs typeface="Century Gothic"/>
          </a:endParaRPr>
        </a:p>
      </dsp:txBody>
      <dsp:txXfrm>
        <a:off x="656199" y="1373887"/>
        <a:ext cx="1507216" cy="947933"/>
      </dsp:txXfrm>
    </dsp:sp>
    <dsp:sp modelId="{46AA350D-1B3C-2E46-9027-167ADE7C9AAC}">
      <dsp:nvSpPr>
        <dsp:cNvPr id="0" name=""/>
        <dsp:cNvSpPr/>
      </dsp:nvSpPr>
      <dsp:spPr>
        <a:xfrm>
          <a:off x="4088060" y="1802134"/>
          <a:ext cx="3886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8628" y="4572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4273076" y="1801118"/>
        <a:ext cx="18595" cy="93472"/>
      </dsp:txXfrm>
    </dsp:sp>
    <dsp:sp modelId="{90C873F3-8000-6743-BA5D-864B653A787C}">
      <dsp:nvSpPr>
        <dsp:cNvPr id="0" name=""/>
        <dsp:cNvSpPr/>
      </dsp:nvSpPr>
      <dsp:spPr>
        <a:xfrm>
          <a:off x="2582643" y="1373887"/>
          <a:ext cx="1507216" cy="94793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9315" tIns="93752" rIns="89315" bIns="93752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>
              <a:latin typeface="Century Gothic"/>
              <a:cs typeface="Century Gothic"/>
            </a:rPr>
            <a:t>have respect for different perspectives </a:t>
          </a:r>
          <a:endParaRPr lang="en-US" sz="1400" kern="1200" dirty="0">
            <a:latin typeface="Century Gothic"/>
            <a:cs typeface="Century Gothic"/>
          </a:endParaRPr>
        </a:p>
      </dsp:txBody>
      <dsp:txXfrm>
        <a:off x="2582643" y="1373887"/>
        <a:ext cx="1507216" cy="947933"/>
      </dsp:txXfrm>
    </dsp:sp>
    <dsp:sp modelId="{FBC9166C-881E-454F-860B-EE8D73D0B00E}">
      <dsp:nvSpPr>
        <dsp:cNvPr id="0" name=""/>
        <dsp:cNvSpPr/>
      </dsp:nvSpPr>
      <dsp:spPr>
        <a:xfrm>
          <a:off x="1409807" y="2320020"/>
          <a:ext cx="3852888" cy="388628"/>
        </a:xfrm>
        <a:custGeom>
          <a:avLst/>
          <a:gdLst/>
          <a:ahLst/>
          <a:cxnLst/>
          <a:rect l="0" t="0" r="0" b="0"/>
          <a:pathLst>
            <a:path>
              <a:moveTo>
                <a:pt x="3852888" y="0"/>
              </a:moveTo>
              <a:lnTo>
                <a:pt x="3852888" y="211414"/>
              </a:lnTo>
              <a:lnTo>
                <a:pt x="0" y="211414"/>
              </a:lnTo>
              <a:lnTo>
                <a:pt x="0" y="388628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2325628" y="2356784"/>
        <a:ext cx="2021247" cy="315101"/>
      </dsp:txXfrm>
    </dsp:sp>
    <dsp:sp modelId="{71BDBCCF-3000-434F-BBC7-FB8EE1FE338E}">
      <dsp:nvSpPr>
        <dsp:cNvPr id="0" name=""/>
        <dsp:cNvSpPr/>
      </dsp:nvSpPr>
      <dsp:spPr>
        <a:xfrm>
          <a:off x="4509088" y="1373887"/>
          <a:ext cx="1507216" cy="9479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9315" tIns="93752" rIns="89315" bIns="93752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>
              <a:latin typeface="Century Gothic"/>
              <a:cs typeface="Century Gothic"/>
            </a:rPr>
            <a:t>reach agreement through compromise; </a:t>
          </a:r>
          <a:endParaRPr lang="en-US" sz="1400" kern="1200">
            <a:latin typeface="Century Gothic"/>
            <a:cs typeface="Century Gothic"/>
          </a:endParaRPr>
        </a:p>
      </dsp:txBody>
      <dsp:txXfrm>
        <a:off x="4509088" y="1373887"/>
        <a:ext cx="1507216" cy="947933"/>
      </dsp:txXfrm>
    </dsp:sp>
    <dsp:sp modelId="{E1C91E4F-477A-C94C-B03D-900BE4BCE44E}">
      <dsp:nvSpPr>
        <dsp:cNvPr id="0" name=""/>
        <dsp:cNvSpPr/>
      </dsp:nvSpPr>
      <dsp:spPr>
        <a:xfrm>
          <a:off x="2161615" y="3169295"/>
          <a:ext cx="3886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8628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2346631" y="3168279"/>
        <a:ext cx="18595" cy="93472"/>
      </dsp:txXfrm>
    </dsp:sp>
    <dsp:sp modelId="{963BE0A6-1D58-9D45-8A70-C039D8537142}">
      <dsp:nvSpPr>
        <dsp:cNvPr id="0" name=""/>
        <dsp:cNvSpPr/>
      </dsp:nvSpPr>
      <dsp:spPr>
        <a:xfrm>
          <a:off x="656199" y="2741049"/>
          <a:ext cx="1507216" cy="9479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9315" tIns="93752" rIns="89315" bIns="93752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>
              <a:latin typeface="Century Gothic"/>
              <a:cs typeface="Century Gothic"/>
            </a:rPr>
            <a:t>can solve problems and think creatively</a:t>
          </a:r>
          <a:endParaRPr lang="en-US" sz="1400" kern="1200" dirty="0">
            <a:latin typeface="Century Gothic"/>
            <a:cs typeface="Century Gothic"/>
          </a:endParaRPr>
        </a:p>
      </dsp:txBody>
      <dsp:txXfrm>
        <a:off x="656199" y="2741049"/>
        <a:ext cx="1507216" cy="947933"/>
      </dsp:txXfrm>
    </dsp:sp>
    <dsp:sp modelId="{46A5C357-4269-F04F-88D0-54573E0415B8}">
      <dsp:nvSpPr>
        <dsp:cNvPr id="0" name=""/>
        <dsp:cNvSpPr/>
      </dsp:nvSpPr>
      <dsp:spPr>
        <a:xfrm>
          <a:off x="4088060" y="3169295"/>
          <a:ext cx="3886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8628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4273076" y="3168279"/>
        <a:ext cx="18595" cy="93472"/>
      </dsp:txXfrm>
    </dsp:sp>
    <dsp:sp modelId="{650FD127-BAC2-604B-A7B8-631DCAD4BD58}">
      <dsp:nvSpPr>
        <dsp:cNvPr id="0" name=""/>
        <dsp:cNvSpPr/>
      </dsp:nvSpPr>
      <dsp:spPr>
        <a:xfrm>
          <a:off x="2582643" y="2741049"/>
          <a:ext cx="1507216" cy="9479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9315" tIns="93752" rIns="89315" bIns="93752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>
              <a:latin typeface="Century Gothic"/>
              <a:cs typeface="Century Gothic"/>
            </a:rPr>
            <a:t>can be adaptable</a:t>
          </a:r>
          <a:endParaRPr lang="en-US" sz="1400" kern="1200" dirty="0">
            <a:latin typeface="Century Gothic"/>
            <a:cs typeface="Century Gothic"/>
          </a:endParaRPr>
        </a:p>
      </dsp:txBody>
      <dsp:txXfrm>
        <a:off x="2582643" y="2741049"/>
        <a:ext cx="1507216" cy="947933"/>
      </dsp:txXfrm>
    </dsp:sp>
    <dsp:sp modelId="{12C55E3B-BCA6-D54A-92ED-E27500099A8E}">
      <dsp:nvSpPr>
        <dsp:cNvPr id="0" name=""/>
        <dsp:cNvSpPr/>
      </dsp:nvSpPr>
      <dsp:spPr>
        <a:xfrm>
          <a:off x="1409807" y="3687182"/>
          <a:ext cx="3852888" cy="388628"/>
        </a:xfrm>
        <a:custGeom>
          <a:avLst/>
          <a:gdLst/>
          <a:ahLst/>
          <a:cxnLst/>
          <a:rect l="0" t="0" r="0" b="0"/>
          <a:pathLst>
            <a:path>
              <a:moveTo>
                <a:pt x="3852888" y="0"/>
              </a:moveTo>
              <a:lnTo>
                <a:pt x="3852888" y="211414"/>
              </a:lnTo>
              <a:lnTo>
                <a:pt x="0" y="211414"/>
              </a:lnTo>
              <a:lnTo>
                <a:pt x="0" y="388628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2325628" y="3723945"/>
        <a:ext cx="2021247" cy="315101"/>
      </dsp:txXfrm>
    </dsp:sp>
    <dsp:sp modelId="{AA32551F-2C29-EF45-8AC6-155E58709A97}">
      <dsp:nvSpPr>
        <dsp:cNvPr id="0" name=""/>
        <dsp:cNvSpPr/>
      </dsp:nvSpPr>
      <dsp:spPr>
        <a:xfrm>
          <a:off x="4509088" y="2741049"/>
          <a:ext cx="1507216" cy="94793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9315" tIns="93752" rIns="89315" bIns="93752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>
              <a:latin typeface="Century Gothic"/>
              <a:cs typeface="Century Gothic"/>
            </a:rPr>
            <a:t>can research and manage information</a:t>
          </a:r>
          <a:endParaRPr lang="en-US" sz="1400" kern="1200" dirty="0">
            <a:latin typeface="Century Gothic"/>
            <a:cs typeface="Century Gothic"/>
          </a:endParaRPr>
        </a:p>
      </dsp:txBody>
      <dsp:txXfrm>
        <a:off x="4509088" y="2741049"/>
        <a:ext cx="1507216" cy="947933"/>
      </dsp:txXfrm>
    </dsp:sp>
    <dsp:sp modelId="{19E82295-8205-874F-96DE-F018744D76D8}">
      <dsp:nvSpPr>
        <dsp:cNvPr id="0" name=""/>
        <dsp:cNvSpPr/>
      </dsp:nvSpPr>
      <dsp:spPr>
        <a:xfrm>
          <a:off x="2161615" y="4536456"/>
          <a:ext cx="3886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8628" y="4572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2346631" y="4535440"/>
        <a:ext cx="18595" cy="93472"/>
      </dsp:txXfrm>
    </dsp:sp>
    <dsp:sp modelId="{8F91DCC4-D5FC-4040-99C5-7F5BA15A02EC}">
      <dsp:nvSpPr>
        <dsp:cNvPr id="0" name=""/>
        <dsp:cNvSpPr/>
      </dsp:nvSpPr>
      <dsp:spPr>
        <a:xfrm>
          <a:off x="656199" y="4108210"/>
          <a:ext cx="1507216" cy="94793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9315" tIns="93752" rIns="89315" bIns="93752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>
              <a:latin typeface="Century Gothic"/>
              <a:cs typeface="Century Gothic"/>
            </a:rPr>
            <a:t>communicate effectively</a:t>
          </a:r>
          <a:endParaRPr lang="en-US" sz="1400" kern="1200">
            <a:latin typeface="Century Gothic"/>
            <a:cs typeface="Century Gothic"/>
          </a:endParaRPr>
        </a:p>
      </dsp:txBody>
      <dsp:txXfrm>
        <a:off x="656199" y="4108210"/>
        <a:ext cx="1507216" cy="947933"/>
      </dsp:txXfrm>
    </dsp:sp>
    <dsp:sp modelId="{6B1AA9EA-439C-7946-9C39-365C9B40EDC8}">
      <dsp:nvSpPr>
        <dsp:cNvPr id="0" name=""/>
        <dsp:cNvSpPr/>
      </dsp:nvSpPr>
      <dsp:spPr>
        <a:xfrm>
          <a:off x="4088060" y="4536456"/>
          <a:ext cx="3886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8628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4273076" y="4535440"/>
        <a:ext cx="18595" cy="93472"/>
      </dsp:txXfrm>
    </dsp:sp>
    <dsp:sp modelId="{5730D8D2-391F-504C-AC0C-C0859D1F08E2}">
      <dsp:nvSpPr>
        <dsp:cNvPr id="0" name=""/>
        <dsp:cNvSpPr/>
      </dsp:nvSpPr>
      <dsp:spPr>
        <a:xfrm>
          <a:off x="2582643" y="4108210"/>
          <a:ext cx="1507216" cy="9479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9315" tIns="93752" rIns="89315" bIns="93752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>
              <a:latin typeface="Century Gothic"/>
              <a:cs typeface="Century Gothic"/>
            </a:rPr>
            <a:t>contribute</a:t>
          </a:r>
          <a:endParaRPr lang="en-US" sz="1400" kern="1200">
            <a:latin typeface="Century Gothic"/>
            <a:cs typeface="Century Gothic"/>
          </a:endParaRPr>
        </a:p>
      </dsp:txBody>
      <dsp:txXfrm>
        <a:off x="2582643" y="4108210"/>
        <a:ext cx="1507216" cy="947933"/>
      </dsp:txXfrm>
    </dsp:sp>
    <dsp:sp modelId="{9E7892F1-4152-D14B-B505-6E13117D17DE}">
      <dsp:nvSpPr>
        <dsp:cNvPr id="0" name=""/>
        <dsp:cNvSpPr/>
      </dsp:nvSpPr>
      <dsp:spPr>
        <a:xfrm>
          <a:off x="4509088" y="4108210"/>
          <a:ext cx="1507216" cy="9479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9315" tIns="93752" rIns="89315" bIns="93752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>
              <a:latin typeface="Century Gothic"/>
              <a:cs typeface="Century Gothic"/>
            </a:rPr>
            <a:t>participate </a:t>
          </a:r>
          <a:r>
            <a:rPr lang="en-GB" sz="1400" kern="1200" dirty="0" smtClean="0">
              <a:latin typeface="Century Gothic"/>
              <a:cs typeface="Century Gothic"/>
            </a:rPr>
            <a:t>and </a:t>
          </a:r>
          <a:r>
            <a:rPr lang="en-GB" sz="1400" kern="1200" dirty="0">
              <a:latin typeface="Century Gothic"/>
              <a:cs typeface="Century Gothic"/>
            </a:rPr>
            <a:t>take part in activities outside of the classroom</a:t>
          </a:r>
          <a:endParaRPr lang="en-US" sz="1400" kern="1200" dirty="0">
            <a:latin typeface="Century Gothic"/>
            <a:cs typeface="Century Gothic"/>
          </a:endParaRPr>
        </a:p>
      </dsp:txBody>
      <dsp:txXfrm>
        <a:off x="4509088" y="4108210"/>
        <a:ext cx="1507216" cy="9479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239963" y="1241425"/>
            <a:ext cx="23177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859281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8141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3972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3245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4008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 advClick="0" advTm="1000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1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 advClick="0" advTm="1000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body" idx="1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 advClick="0" advTm="1000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 advClick="0" advTm="1000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 advClick="0" advTm="1000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3"/>
          <p:cNvSpPr txBox="1"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 advClick="0" advTm="1000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4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 advClick="0" advTm="1000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 txBox="1"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body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body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body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 advClick="0" advTm="1000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6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 advClick="0" advTm="1000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body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 advClick="0" advTm="1000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>
            <a:spLocks noGrp="1"/>
          </p:cNvSpPr>
          <p:nvPr>
            <p:ph type="pic" idx="2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 advClick="0" advTm="1000">
    <p:push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 spd="slow" advClick="0" advTm="1000">
    <p:push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D3A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88;p1">
            <a:extLst>
              <a:ext uri="{FF2B5EF4-FFF2-40B4-BE49-F238E27FC236}">
                <a16:creationId xmlns="" xmlns:a16="http://schemas.microsoft.com/office/drawing/2014/main" id="{11CC6EDC-232F-4450-B49D-5F718536538D}"/>
              </a:ext>
            </a:extLst>
          </p:cNvPr>
          <p:cNvSpPr txBox="1"/>
          <p:nvPr/>
        </p:nvSpPr>
        <p:spPr>
          <a:xfrm>
            <a:off x="-90238" y="495095"/>
            <a:ext cx="683182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dirty="0" smtClean="0">
                <a:solidFill>
                  <a:schemeClr val="lt1"/>
                </a:solidFill>
                <a:latin typeface="Century Gothic"/>
                <a:ea typeface="Calibri"/>
                <a:cs typeface="Century Gothic"/>
                <a:sym typeface="Calibri"/>
              </a:rPr>
              <a:t>ENRICHMENT</a:t>
            </a:r>
            <a:endParaRPr sz="6000" dirty="0">
              <a:latin typeface="Century Gothic"/>
              <a:cs typeface="Century Gothic"/>
            </a:endParaRPr>
          </a:p>
        </p:txBody>
      </p:sp>
      <p:cxnSp>
        <p:nvCxnSpPr>
          <p:cNvPr id="87" name="Google Shape;90;p1">
            <a:extLst>
              <a:ext uri="{FF2B5EF4-FFF2-40B4-BE49-F238E27FC236}">
                <a16:creationId xmlns="" xmlns:a16="http://schemas.microsoft.com/office/drawing/2014/main" id="{0F3E58CD-B6B8-4F33-A76A-335744F4DC46}"/>
              </a:ext>
            </a:extLst>
          </p:cNvPr>
          <p:cNvCxnSpPr>
            <a:cxnSpLocks/>
          </p:cNvCxnSpPr>
          <p:nvPr/>
        </p:nvCxnSpPr>
        <p:spPr>
          <a:xfrm flipV="1">
            <a:off x="4300358" y="5900936"/>
            <a:ext cx="0" cy="1368000"/>
          </a:xfrm>
          <a:prstGeom prst="straightConnector1">
            <a:avLst/>
          </a:prstGeom>
          <a:noFill/>
          <a:ln w="571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6" name="Google Shape;90;p1">
            <a:extLst>
              <a:ext uri="{FF2B5EF4-FFF2-40B4-BE49-F238E27FC236}">
                <a16:creationId xmlns="" xmlns:a16="http://schemas.microsoft.com/office/drawing/2014/main" id="{358A6F1D-3FE4-4FBD-8E85-442BB889043B}"/>
              </a:ext>
            </a:extLst>
          </p:cNvPr>
          <p:cNvCxnSpPr>
            <a:cxnSpLocks/>
          </p:cNvCxnSpPr>
          <p:nvPr/>
        </p:nvCxnSpPr>
        <p:spPr>
          <a:xfrm flipV="1">
            <a:off x="4295595" y="5905698"/>
            <a:ext cx="1656000" cy="0"/>
          </a:xfrm>
          <a:prstGeom prst="straightConnector1">
            <a:avLst/>
          </a:prstGeom>
          <a:noFill/>
          <a:ln w="571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5" name="Google Shape;90;p1">
            <a:extLst>
              <a:ext uri="{FF2B5EF4-FFF2-40B4-BE49-F238E27FC236}">
                <a16:creationId xmlns="" xmlns:a16="http://schemas.microsoft.com/office/drawing/2014/main" id="{C556BCD3-EE30-4A1B-9586-AED3476F635B}"/>
              </a:ext>
            </a:extLst>
          </p:cNvPr>
          <p:cNvCxnSpPr>
            <a:cxnSpLocks/>
          </p:cNvCxnSpPr>
          <p:nvPr/>
        </p:nvCxnSpPr>
        <p:spPr>
          <a:xfrm flipV="1">
            <a:off x="2834368" y="3757325"/>
            <a:ext cx="0" cy="3600000"/>
          </a:xfrm>
          <a:prstGeom prst="straightConnector1">
            <a:avLst/>
          </a:prstGeom>
          <a:noFill/>
          <a:ln w="571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4" name="Google Shape;90;p1">
            <a:extLst>
              <a:ext uri="{FF2B5EF4-FFF2-40B4-BE49-F238E27FC236}">
                <a16:creationId xmlns="" xmlns:a16="http://schemas.microsoft.com/office/drawing/2014/main" id="{13CC60B8-F8D7-424A-9D4E-5AE6DBB9E834}"/>
              </a:ext>
            </a:extLst>
          </p:cNvPr>
          <p:cNvCxnSpPr>
            <a:cxnSpLocks/>
          </p:cNvCxnSpPr>
          <p:nvPr/>
        </p:nvCxnSpPr>
        <p:spPr>
          <a:xfrm flipV="1">
            <a:off x="2151315" y="4425644"/>
            <a:ext cx="3600000" cy="0"/>
          </a:xfrm>
          <a:prstGeom prst="straightConnector1">
            <a:avLst/>
          </a:prstGeom>
          <a:noFill/>
          <a:ln w="571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3" name="Google Shape;90;p1">
            <a:extLst>
              <a:ext uri="{FF2B5EF4-FFF2-40B4-BE49-F238E27FC236}">
                <a16:creationId xmlns="" xmlns:a16="http://schemas.microsoft.com/office/drawing/2014/main" id="{44B1518C-303F-4F49-BE2E-CB049FC2C309}"/>
              </a:ext>
            </a:extLst>
          </p:cNvPr>
          <p:cNvCxnSpPr>
            <a:cxnSpLocks/>
          </p:cNvCxnSpPr>
          <p:nvPr/>
        </p:nvCxnSpPr>
        <p:spPr>
          <a:xfrm rot="-2700000" flipV="1">
            <a:off x="4414883" y="4140418"/>
            <a:ext cx="0" cy="3780000"/>
          </a:xfrm>
          <a:prstGeom prst="straightConnector1">
            <a:avLst/>
          </a:prstGeom>
          <a:noFill/>
          <a:ln w="571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8" name="Google Shape;88;p1"/>
          <p:cNvSpPr txBox="1"/>
          <p:nvPr/>
        </p:nvSpPr>
        <p:spPr>
          <a:xfrm>
            <a:off x="-120718" y="-127737"/>
            <a:ext cx="683182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en-GB" sz="6000" b="0" i="0" u="none" strike="noStrike" cap="none" dirty="0">
              <a:solidFill>
                <a:schemeClr val="lt1"/>
              </a:solidFill>
              <a:latin typeface="Century Gothic"/>
              <a:ea typeface="Calibri"/>
              <a:cs typeface="Century Gothic"/>
              <a:sym typeface="Calibri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2810004" y="1313440"/>
            <a:ext cx="390769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FEC710"/>
                </a:solidFill>
                <a:latin typeface="Century Gothic"/>
                <a:ea typeface="Calibri"/>
                <a:cs typeface="Century Gothic"/>
                <a:sym typeface="Calibri"/>
              </a:rPr>
              <a:t>BELFAST BOYS’ MODEL SCHOOL</a:t>
            </a:r>
            <a:endParaRPr dirty="0">
              <a:solidFill>
                <a:srgbClr val="FEC710"/>
              </a:solidFill>
              <a:latin typeface="Century Gothic"/>
              <a:cs typeface="Century Gothic"/>
            </a:endParaRPr>
          </a:p>
        </p:txBody>
      </p:sp>
      <p:sp>
        <p:nvSpPr>
          <p:cNvPr id="37" name="Google Shape;92;p1">
            <a:extLst>
              <a:ext uri="{FF2B5EF4-FFF2-40B4-BE49-F238E27FC236}">
                <a16:creationId xmlns="" xmlns:a16="http://schemas.microsoft.com/office/drawing/2014/main" id="{AB311877-D08E-44B7-B44B-1F34F9743CB5}"/>
              </a:ext>
            </a:extLst>
          </p:cNvPr>
          <p:cNvSpPr/>
          <p:nvPr/>
        </p:nvSpPr>
        <p:spPr>
          <a:xfrm>
            <a:off x="102444" y="8253790"/>
            <a:ext cx="6626932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0" i="0" u="none" strike="noStrike" cap="none" dirty="0">
                <a:solidFill>
                  <a:srgbClr val="D8D8D8"/>
                </a:solidFill>
                <a:latin typeface="Century Gothic"/>
                <a:ea typeface="Calibri"/>
                <a:cs typeface="Century Gothic"/>
                <a:sym typeface="Calibri"/>
              </a:rPr>
              <a:t>KEY GUIDANCE AND INFORMATION FOR ALL</a:t>
            </a:r>
            <a:endParaRPr dirty="0">
              <a:latin typeface="Century Gothic"/>
              <a:cs typeface="Century Gothic"/>
            </a:endParaRPr>
          </a:p>
        </p:txBody>
      </p:sp>
      <p:sp>
        <p:nvSpPr>
          <p:cNvPr id="38" name="Google Shape;97;p1">
            <a:extLst>
              <a:ext uri="{FF2B5EF4-FFF2-40B4-BE49-F238E27FC236}">
                <a16:creationId xmlns="" xmlns:a16="http://schemas.microsoft.com/office/drawing/2014/main" id="{CE37D2F1-577B-4702-B1BC-893B26F22658}"/>
              </a:ext>
            </a:extLst>
          </p:cNvPr>
          <p:cNvSpPr/>
          <p:nvPr/>
        </p:nvSpPr>
        <p:spPr>
          <a:xfrm>
            <a:off x="1457934" y="8784921"/>
            <a:ext cx="5254015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 fontAlgn="base" hangingPunct="0"/>
            <a:r>
              <a:rPr lang="en-GB" i="1" dirty="0">
                <a:solidFill>
                  <a:srgbClr val="FEC700"/>
                </a:solidFill>
                <a:latin typeface="Century Gothic"/>
                <a:cs typeface="Century Gothic"/>
              </a:rPr>
              <a:t>‘Belfast Boys’ Model School has 3 core values, Respect, Commitment and Integrity.  We seek to prepare pupils for adult life by developing respect for self and others and the environment in particular’.</a:t>
            </a:r>
          </a:p>
        </p:txBody>
      </p:sp>
      <p:cxnSp>
        <p:nvCxnSpPr>
          <p:cNvPr id="40" name="Google Shape;93;p1">
            <a:extLst>
              <a:ext uri="{FF2B5EF4-FFF2-40B4-BE49-F238E27FC236}">
                <a16:creationId xmlns="" xmlns:a16="http://schemas.microsoft.com/office/drawing/2014/main" id="{E4A78028-10AD-465E-B623-8CA4EE2F2AC6}"/>
              </a:ext>
            </a:extLst>
          </p:cNvPr>
          <p:cNvCxnSpPr/>
          <p:nvPr/>
        </p:nvCxnSpPr>
        <p:spPr>
          <a:xfrm rot="10800000">
            <a:off x="211027" y="8647603"/>
            <a:ext cx="6409766" cy="0"/>
          </a:xfrm>
          <a:prstGeom prst="straightConnector1">
            <a:avLst/>
          </a:prstGeom>
          <a:noFill/>
          <a:ln w="5715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F41901D1-405B-4B97-B4BC-4091BE2E9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35" y="8870648"/>
            <a:ext cx="669707" cy="844168"/>
          </a:xfrm>
          <a:prstGeom prst="rect">
            <a:avLst/>
          </a:prstGeom>
        </p:spPr>
      </p:pic>
      <p:sp>
        <p:nvSpPr>
          <p:cNvPr id="50" name="Oval 49">
            <a:extLst>
              <a:ext uri="{FF2B5EF4-FFF2-40B4-BE49-F238E27FC236}">
                <a16:creationId xmlns="" xmlns:a16="http://schemas.microsoft.com/office/drawing/2014/main" id="{E7C863E7-9B4C-43CB-BD70-77DCC79AB98B}"/>
              </a:ext>
            </a:extLst>
          </p:cNvPr>
          <p:cNvSpPr/>
          <p:nvPr/>
        </p:nvSpPr>
        <p:spPr>
          <a:xfrm>
            <a:off x="5190277" y="3863415"/>
            <a:ext cx="1141739" cy="1140052"/>
          </a:xfrm>
          <a:prstGeom prst="ellipse">
            <a:avLst/>
          </a:prstGeom>
          <a:solidFill>
            <a:srgbClr val="A2A0A6"/>
          </a:solidFill>
          <a:ln w="825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B7577E27-DB9D-40F8-9DFD-A76B9CCFC82A}"/>
              </a:ext>
            </a:extLst>
          </p:cNvPr>
          <p:cNvSpPr/>
          <p:nvPr/>
        </p:nvSpPr>
        <p:spPr>
          <a:xfrm>
            <a:off x="5189970" y="5316490"/>
            <a:ext cx="1141739" cy="1140052"/>
          </a:xfrm>
          <a:prstGeom prst="ellipse">
            <a:avLst/>
          </a:prstGeom>
          <a:solidFill>
            <a:srgbClr val="A2A0A6"/>
          </a:solidFill>
          <a:ln w="825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231B963B-63D4-4500-99FF-8A4C57AA24FB}"/>
              </a:ext>
            </a:extLst>
          </p:cNvPr>
          <p:cNvSpPr/>
          <p:nvPr/>
        </p:nvSpPr>
        <p:spPr>
          <a:xfrm>
            <a:off x="5190277" y="6769566"/>
            <a:ext cx="1141739" cy="1140052"/>
          </a:xfrm>
          <a:prstGeom prst="ellipse">
            <a:avLst/>
          </a:prstGeom>
          <a:solidFill>
            <a:srgbClr val="A2A0A6"/>
          </a:solidFill>
          <a:ln w="825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>
            <a:extLst>
              <a:ext uri="{FF2B5EF4-FFF2-40B4-BE49-F238E27FC236}">
                <a16:creationId xmlns="" xmlns:a16="http://schemas.microsoft.com/office/drawing/2014/main" id="{804EA425-C3C5-4831-8B28-FC2C78E6B980}"/>
              </a:ext>
            </a:extLst>
          </p:cNvPr>
          <p:cNvSpPr/>
          <p:nvPr/>
        </p:nvSpPr>
        <p:spPr>
          <a:xfrm>
            <a:off x="3725303" y="6777672"/>
            <a:ext cx="1141739" cy="1140052"/>
          </a:xfrm>
          <a:prstGeom prst="ellipse">
            <a:avLst/>
          </a:prstGeom>
          <a:solidFill>
            <a:srgbClr val="A2A0A6"/>
          </a:solidFill>
          <a:ln w="825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Oval 70">
            <a:extLst>
              <a:ext uri="{FF2B5EF4-FFF2-40B4-BE49-F238E27FC236}">
                <a16:creationId xmlns="" xmlns:a16="http://schemas.microsoft.com/office/drawing/2014/main" id="{E4379354-4399-43A7-A582-9356A709BA7F}"/>
              </a:ext>
            </a:extLst>
          </p:cNvPr>
          <p:cNvSpPr/>
          <p:nvPr/>
        </p:nvSpPr>
        <p:spPr>
          <a:xfrm>
            <a:off x="2259700" y="6777672"/>
            <a:ext cx="1141739" cy="1140052"/>
          </a:xfrm>
          <a:prstGeom prst="ellipse">
            <a:avLst/>
          </a:prstGeom>
          <a:solidFill>
            <a:srgbClr val="A2A0A6"/>
          </a:solidFill>
          <a:ln w="825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1" name="Google Shape;93;p1">
            <a:extLst>
              <a:ext uri="{FF2B5EF4-FFF2-40B4-BE49-F238E27FC236}">
                <a16:creationId xmlns="" xmlns:a16="http://schemas.microsoft.com/office/drawing/2014/main" id="{E49D8C17-BAB6-43CB-8089-E410F40AAD7F}"/>
              </a:ext>
            </a:extLst>
          </p:cNvPr>
          <p:cNvCxnSpPr/>
          <p:nvPr/>
        </p:nvCxnSpPr>
        <p:spPr>
          <a:xfrm rot="10800000">
            <a:off x="224117" y="1675152"/>
            <a:ext cx="6409766" cy="0"/>
          </a:xfrm>
          <a:prstGeom prst="straightConnector1">
            <a:avLst/>
          </a:prstGeom>
          <a:noFill/>
          <a:ln w="5715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A21340FF-C6E6-4D48-B2E7-2B9EC579CDD9}"/>
              </a:ext>
            </a:extLst>
          </p:cNvPr>
          <p:cNvGrpSpPr/>
          <p:nvPr/>
        </p:nvGrpSpPr>
        <p:grpSpPr>
          <a:xfrm>
            <a:off x="662702" y="2470439"/>
            <a:ext cx="2896713" cy="2892432"/>
            <a:chOff x="961000" y="2708105"/>
            <a:chExt cx="1512858" cy="1510622"/>
          </a:xfrm>
        </p:grpSpPr>
        <p:sp>
          <p:nvSpPr>
            <p:cNvPr id="79" name="Oval 78">
              <a:extLst>
                <a:ext uri="{FF2B5EF4-FFF2-40B4-BE49-F238E27FC236}">
                  <a16:creationId xmlns="" xmlns:a16="http://schemas.microsoft.com/office/drawing/2014/main" id="{CA08A447-9183-40E5-9945-7749BAC3A7AF}"/>
                </a:ext>
              </a:extLst>
            </p:cNvPr>
            <p:cNvSpPr/>
            <p:nvPr/>
          </p:nvSpPr>
          <p:spPr>
            <a:xfrm>
              <a:off x="961000" y="2708105"/>
              <a:ext cx="1512858" cy="1510622"/>
            </a:xfrm>
            <a:prstGeom prst="ellipse">
              <a:avLst/>
            </a:prstGeom>
            <a:solidFill>
              <a:srgbClr val="A2A0A6"/>
            </a:solidFill>
            <a:ln w="825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0" name="Picture 79">
              <a:extLst>
                <a:ext uri="{FF2B5EF4-FFF2-40B4-BE49-F238E27FC236}">
                  <a16:creationId xmlns="" xmlns:a16="http://schemas.microsoft.com/office/drawing/2014/main" id="{E0DCDA55-E5BA-4C0E-A391-CF14F1CAC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55103" y="2890463"/>
              <a:ext cx="950044" cy="1140052"/>
            </a:xfrm>
            <a:prstGeom prst="rect">
              <a:avLst/>
            </a:prstGeom>
          </p:spPr>
        </p:pic>
      </p:grpSp>
      <p:sp>
        <p:nvSpPr>
          <p:cNvPr id="82" name="Oval 81">
            <a:extLst>
              <a:ext uri="{FF2B5EF4-FFF2-40B4-BE49-F238E27FC236}">
                <a16:creationId xmlns="" xmlns:a16="http://schemas.microsoft.com/office/drawing/2014/main" id="{CBCA2AC1-6E20-487D-9636-6A2A28D136DB}"/>
              </a:ext>
            </a:extLst>
          </p:cNvPr>
          <p:cNvSpPr/>
          <p:nvPr/>
        </p:nvSpPr>
        <p:spPr>
          <a:xfrm>
            <a:off x="322119" y="2130360"/>
            <a:ext cx="3577878" cy="3572590"/>
          </a:xfrm>
          <a:prstGeom prst="ellipse">
            <a:avLst/>
          </a:prstGeom>
          <a:noFill/>
          <a:ln w="82550">
            <a:solidFill>
              <a:srgbClr val="FEC7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3BD454E-F531-43FB-9F56-DE46AC9860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5205" y="7040044"/>
            <a:ext cx="634561" cy="6345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65C2874-3275-496B-A555-A99AAF47AC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8809" y="7006002"/>
            <a:ext cx="702646" cy="7026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6E951FE-B500-4D10-A79C-64336C44DF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7369" y="6972086"/>
            <a:ext cx="565978" cy="7451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7E8FA89F-07AC-45FD-A4A4-D2B4DC7E18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18809" y="5537121"/>
            <a:ext cx="684059" cy="6840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FA4A83E-149C-4CCF-9FF8-2DCEA70C8B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33714" y="4065862"/>
            <a:ext cx="702289" cy="680569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="" xmlns:a16="http://schemas.microsoft.com/office/drawing/2014/main" id="{CA08A447-9183-40E5-9945-7749BAC3A7AF}"/>
              </a:ext>
            </a:extLst>
          </p:cNvPr>
          <p:cNvSpPr/>
          <p:nvPr/>
        </p:nvSpPr>
        <p:spPr>
          <a:xfrm>
            <a:off x="307101" y="141112"/>
            <a:ext cx="1442676" cy="1398826"/>
          </a:xfrm>
          <a:prstGeom prst="ellipse">
            <a:avLst/>
          </a:prstGeom>
          <a:solidFill>
            <a:schemeClr val="bg1"/>
          </a:solidFill>
          <a:ln w="82550">
            <a:solidFill>
              <a:srgbClr val="A2A0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6" name="Picture 35" descr="Screen Shot 2020-04-01 at 11.25.32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00" y="409579"/>
            <a:ext cx="810634" cy="86042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 advClick="0" advTm="1000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D3A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/>
          <p:nvPr/>
        </p:nvSpPr>
        <p:spPr>
          <a:xfrm>
            <a:off x="-346757" y="349766"/>
            <a:ext cx="6409765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 smtClean="0">
                <a:solidFill>
                  <a:schemeClr val="lt1"/>
                </a:solidFill>
                <a:latin typeface="Century Gothic"/>
                <a:ea typeface="Calibri"/>
                <a:cs typeface="Century Gothic"/>
                <a:sym typeface="Calibri"/>
              </a:rPr>
              <a:t>WHAT IS ENRICHMENT?</a:t>
            </a:r>
            <a:endParaRPr sz="1050" dirty="0">
              <a:latin typeface="Century Gothic"/>
              <a:cs typeface="Century Gothic"/>
            </a:endParaRPr>
          </a:p>
        </p:txBody>
      </p:sp>
      <p:cxnSp>
        <p:nvCxnSpPr>
          <p:cNvPr id="106" name="Google Shape;106;p2"/>
          <p:cNvCxnSpPr/>
          <p:nvPr/>
        </p:nvCxnSpPr>
        <p:spPr>
          <a:xfrm rot="10800000">
            <a:off x="430306" y="410200"/>
            <a:ext cx="6427694" cy="0"/>
          </a:xfrm>
          <a:prstGeom prst="straightConnector1">
            <a:avLst/>
          </a:prstGeom>
          <a:noFill/>
          <a:ln w="5715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0" name="Google Shape;110;p2"/>
          <p:cNvSpPr/>
          <p:nvPr/>
        </p:nvSpPr>
        <p:spPr>
          <a:xfrm>
            <a:off x="430305" y="1087851"/>
            <a:ext cx="5528871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 smtClean="0">
                <a:solidFill>
                  <a:srgbClr val="D8D8D8"/>
                </a:solidFill>
                <a:latin typeface="Century Gothic"/>
                <a:ea typeface="Calibri"/>
                <a:cs typeface="Century Gothic"/>
                <a:sym typeface="Calibri"/>
              </a:rPr>
              <a:t>THE ENRICHMENT CURRICULUM AT  </a:t>
            </a:r>
            <a:r>
              <a:rPr lang="en-GB" sz="1200" dirty="0" smtClean="0">
                <a:solidFill>
                  <a:srgbClr val="FFC000"/>
                </a:solidFill>
                <a:latin typeface="Century Gothic"/>
                <a:ea typeface="Calibri"/>
                <a:cs typeface="Century Gothic"/>
                <a:sym typeface="Calibri"/>
              </a:rPr>
              <a:t>BELFAST BOYS’ MODEL SCHOOL</a:t>
            </a:r>
            <a:endParaRPr sz="1050" dirty="0">
              <a:latin typeface="Century Gothic"/>
              <a:cs typeface="Century Gothic"/>
            </a:endParaRPr>
          </a:p>
        </p:txBody>
      </p:sp>
      <p:cxnSp>
        <p:nvCxnSpPr>
          <p:cNvPr id="111" name="Google Shape;111;p2"/>
          <p:cNvCxnSpPr/>
          <p:nvPr/>
        </p:nvCxnSpPr>
        <p:spPr>
          <a:xfrm rot="10800000">
            <a:off x="430306" y="1481880"/>
            <a:ext cx="6427694" cy="0"/>
          </a:xfrm>
          <a:prstGeom prst="straightConnector1">
            <a:avLst/>
          </a:prstGeom>
          <a:noFill/>
          <a:ln w="5715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198C93E3-D3F2-493C-9124-B1492A7734EF}"/>
              </a:ext>
            </a:extLst>
          </p:cNvPr>
          <p:cNvSpPr/>
          <p:nvPr/>
        </p:nvSpPr>
        <p:spPr>
          <a:xfrm>
            <a:off x="6063009" y="361799"/>
            <a:ext cx="1266862" cy="1264990"/>
          </a:xfrm>
          <a:prstGeom prst="ellipse">
            <a:avLst/>
          </a:prstGeom>
          <a:solidFill>
            <a:srgbClr val="A2A0A6"/>
          </a:solidFill>
          <a:ln w="825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5" name="Picture 84">
            <a:extLst>
              <a:ext uri="{FF2B5EF4-FFF2-40B4-BE49-F238E27FC236}">
                <a16:creationId xmlns="" xmlns:a16="http://schemas.microsoft.com/office/drawing/2014/main" id="{AF49F90D-C718-4797-B052-55AACBB60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117" y="680580"/>
            <a:ext cx="702646" cy="7026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4885" y="1790649"/>
            <a:ext cx="60677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EC700"/>
                </a:solidFill>
                <a:latin typeface="Century Gothic"/>
                <a:cs typeface="Century Gothic"/>
              </a:rPr>
              <a:t>Purpose</a:t>
            </a:r>
            <a:r>
              <a:rPr lang="en-US" sz="1600" dirty="0" smtClean="0">
                <a:solidFill>
                  <a:srgbClr val="FFFFFF"/>
                </a:solidFill>
                <a:latin typeface="Century Gothic"/>
                <a:cs typeface="Century Gothic"/>
              </a:rPr>
              <a:t>: Through </a:t>
            </a:r>
            <a:r>
              <a:rPr lang="en-US" sz="1600" dirty="0">
                <a:solidFill>
                  <a:srgbClr val="FFFFFF"/>
                </a:solidFill>
                <a:latin typeface="Century Gothic"/>
                <a:cs typeface="Century Gothic"/>
              </a:rPr>
              <a:t>the enrichment programme, we aim to embed skills that provide our students with the opportunities to make themselves  attractive to further education institutes  and future employers. </a:t>
            </a:r>
            <a:endParaRPr lang="en-US" sz="1600" dirty="0" smtClean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algn="r"/>
            <a:endParaRPr lang="en-US" sz="1600" dirty="0" smtClean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algn="r"/>
            <a:r>
              <a:rPr lang="en-US" sz="1600" dirty="0" smtClean="0">
                <a:solidFill>
                  <a:srgbClr val="FFFFFF"/>
                </a:solidFill>
                <a:latin typeface="Century Gothic"/>
                <a:cs typeface="Century Gothic"/>
              </a:rPr>
              <a:t>It </a:t>
            </a:r>
            <a:r>
              <a:rPr lang="en-US" sz="1600" dirty="0">
                <a:solidFill>
                  <a:srgbClr val="FFFFFF"/>
                </a:solidFill>
                <a:latin typeface="Century Gothic"/>
                <a:cs typeface="Century Gothic"/>
              </a:rPr>
              <a:t>is an opportunity for students to get more from school life, </a:t>
            </a:r>
            <a:r>
              <a:rPr lang="en-US" sz="1600" b="1" dirty="0">
                <a:solidFill>
                  <a:srgbClr val="FFFFFF"/>
                </a:solidFill>
                <a:latin typeface="Century Gothic"/>
                <a:cs typeface="Century Gothic"/>
              </a:rPr>
              <a:t>THE MODEL EXTRA</a:t>
            </a:r>
            <a:r>
              <a:rPr lang="en-US" sz="1600" b="1" i="1" dirty="0" smtClean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</a:p>
          <a:p>
            <a:pPr algn="r"/>
            <a:endParaRPr lang="en-US" sz="1600" b="1" i="1" dirty="0" smtClean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algn="r"/>
            <a:r>
              <a:rPr lang="en-US" sz="1600" b="1" i="1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sz="1600" dirty="0">
                <a:solidFill>
                  <a:srgbClr val="FFFFFF"/>
                </a:solidFill>
                <a:latin typeface="Century Gothic"/>
                <a:cs typeface="Century Gothic"/>
              </a:rPr>
              <a:t>It aims to develop the 'whole pupil' not just what students can learn in the classroom.</a:t>
            </a:r>
            <a:endParaRPr lang="en-GB" sz="1600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algn="r"/>
            <a:endParaRPr lang="en-US" sz="1600" dirty="0" smtClean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algn="r"/>
            <a:r>
              <a:rPr lang="en-US" sz="1600" dirty="0" smtClean="0">
                <a:solidFill>
                  <a:srgbClr val="FFFFFF"/>
                </a:solidFill>
                <a:latin typeface="Century Gothic"/>
                <a:cs typeface="Century Gothic"/>
              </a:rPr>
              <a:t>Students </a:t>
            </a:r>
            <a:r>
              <a:rPr lang="en-US" sz="1600" dirty="0">
                <a:solidFill>
                  <a:srgbClr val="FFFFFF"/>
                </a:solidFill>
                <a:latin typeface="Century Gothic"/>
                <a:cs typeface="Century Gothic"/>
              </a:rPr>
              <a:t>will be able to discuss the skills they develop confidently when applying for jobs, producing CV’s and apply for university or apprenticeships</a:t>
            </a:r>
            <a:r>
              <a:rPr lang="en-US" sz="1600" dirty="0" smtClean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</a:p>
          <a:p>
            <a:pPr algn="r"/>
            <a:endParaRPr lang="en-US" sz="16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cxnSp>
        <p:nvCxnSpPr>
          <p:cNvPr id="18" name="Google Shape;111;p2">
            <a:extLst>
              <a:ext uri="{FF2B5EF4-FFF2-40B4-BE49-F238E27FC236}">
                <a16:creationId xmlns:a16="http://schemas.microsoft.com/office/drawing/2014/main" xmlns="" id="{E81C3AE1-8C19-442F-BC69-316328AF9865}"/>
              </a:ext>
            </a:extLst>
          </p:cNvPr>
          <p:cNvCxnSpPr/>
          <p:nvPr/>
        </p:nvCxnSpPr>
        <p:spPr>
          <a:xfrm rot="10800000">
            <a:off x="430306" y="6146281"/>
            <a:ext cx="6427694" cy="0"/>
          </a:xfrm>
          <a:prstGeom prst="straightConnector1">
            <a:avLst/>
          </a:prstGeom>
          <a:noFill/>
          <a:ln w="5715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2D3255AF-CDA1-4D5A-857D-FCC89F39B1DE}"/>
              </a:ext>
            </a:extLst>
          </p:cNvPr>
          <p:cNvSpPr/>
          <p:nvPr/>
        </p:nvSpPr>
        <p:spPr>
          <a:xfrm>
            <a:off x="601648" y="6827332"/>
            <a:ext cx="1266862" cy="1264990"/>
          </a:xfrm>
          <a:prstGeom prst="ellipse">
            <a:avLst/>
          </a:prstGeom>
          <a:solidFill>
            <a:schemeClr val="bg1"/>
          </a:solidFill>
          <a:ln w="82550">
            <a:solidFill>
              <a:srgbClr val="FEC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Screen Shot 2020-04-02 at 10.17.5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97" y="7115925"/>
            <a:ext cx="775162" cy="746093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="" xmlns:a16="http://schemas.microsoft.com/office/drawing/2014/main" id="{2D3255AF-CDA1-4D5A-857D-FCC89F39B1DE}"/>
              </a:ext>
            </a:extLst>
          </p:cNvPr>
          <p:cNvSpPr/>
          <p:nvPr/>
        </p:nvSpPr>
        <p:spPr>
          <a:xfrm>
            <a:off x="2980000" y="6865583"/>
            <a:ext cx="1266862" cy="1264990"/>
          </a:xfrm>
          <a:prstGeom prst="ellipse">
            <a:avLst/>
          </a:prstGeom>
          <a:solidFill>
            <a:schemeClr val="bg1"/>
          </a:solidFill>
          <a:ln w="82550">
            <a:solidFill>
              <a:srgbClr val="FEC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2D3255AF-CDA1-4D5A-857D-FCC89F39B1DE}"/>
              </a:ext>
            </a:extLst>
          </p:cNvPr>
          <p:cNvSpPr/>
          <p:nvPr/>
        </p:nvSpPr>
        <p:spPr>
          <a:xfrm>
            <a:off x="5258469" y="6818222"/>
            <a:ext cx="1266862" cy="1264990"/>
          </a:xfrm>
          <a:prstGeom prst="ellipse">
            <a:avLst/>
          </a:prstGeom>
          <a:solidFill>
            <a:schemeClr val="bg1"/>
          </a:solidFill>
          <a:ln w="82550">
            <a:solidFill>
              <a:srgbClr val="FEC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Screen Shot 2020-04-02 at 10.18.0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367" y="7202768"/>
            <a:ext cx="844834" cy="644981"/>
          </a:xfrm>
          <a:prstGeom prst="rect">
            <a:avLst/>
          </a:prstGeom>
        </p:spPr>
      </p:pic>
      <p:pic>
        <p:nvPicPr>
          <p:cNvPr id="7" name="Picture 6" descr="Screen Shot 2020-04-02 at 10.18.4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532" y="7057799"/>
            <a:ext cx="799061" cy="77706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 advClick="0" advTm="1000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D3A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/>
          <p:nvPr/>
        </p:nvSpPr>
        <p:spPr>
          <a:xfrm>
            <a:off x="-346757" y="349766"/>
            <a:ext cx="6409765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 smtClean="0">
                <a:solidFill>
                  <a:schemeClr val="lt1"/>
                </a:solidFill>
                <a:latin typeface="Century Gothic"/>
                <a:cs typeface="Century Gothic"/>
                <a:sym typeface="Calibri"/>
              </a:rPr>
              <a:t>WHY ENRICHMENT?</a:t>
            </a:r>
            <a:endParaRPr sz="1100" dirty="0">
              <a:latin typeface="Century Gothic"/>
              <a:cs typeface="Century Gothic"/>
            </a:endParaRPr>
          </a:p>
        </p:txBody>
      </p:sp>
      <p:cxnSp>
        <p:nvCxnSpPr>
          <p:cNvPr id="106" name="Google Shape;106;p2"/>
          <p:cNvCxnSpPr/>
          <p:nvPr/>
        </p:nvCxnSpPr>
        <p:spPr>
          <a:xfrm rot="10800000">
            <a:off x="430306" y="410200"/>
            <a:ext cx="6427694" cy="0"/>
          </a:xfrm>
          <a:prstGeom prst="straightConnector1">
            <a:avLst/>
          </a:prstGeom>
          <a:noFill/>
          <a:ln w="5715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0" name="Google Shape;110;p2"/>
          <p:cNvSpPr/>
          <p:nvPr/>
        </p:nvSpPr>
        <p:spPr>
          <a:xfrm>
            <a:off x="430305" y="1144296"/>
            <a:ext cx="55288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D8D8D8"/>
                </a:solidFill>
                <a:latin typeface="Century Gothic"/>
                <a:ea typeface="Calibri"/>
                <a:cs typeface="Century Gothic"/>
                <a:sym typeface="Calibri"/>
              </a:rPr>
              <a:t>THE </a:t>
            </a:r>
            <a:r>
              <a:rPr lang="en-GB" sz="1800" dirty="0" smtClean="0">
                <a:solidFill>
                  <a:srgbClr val="FFC000"/>
                </a:solidFill>
                <a:latin typeface="Century Gothic"/>
                <a:ea typeface="Calibri"/>
                <a:cs typeface="Century Gothic"/>
                <a:sym typeface="Calibri"/>
              </a:rPr>
              <a:t>IMPORTANCE</a:t>
            </a:r>
            <a:endParaRPr dirty="0">
              <a:latin typeface="Century Gothic"/>
              <a:cs typeface="Century Gothic"/>
            </a:endParaRPr>
          </a:p>
        </p:txBody>
      </p:sp>
      <p:cxnSp>
        <p:nvCxnSpPr>
          <p:cNvPr id="111" name="Google Shape;111;p2"/>
          <p:cNvCxnSpPr/>
          <p:nvPr/>
        </p:nvCxnSpPr>
        <p:spPr>
          <a:xfrm rot="10800000">
            <a:off x="430306" y="1481880"/>
            <a:ext cx="6427694" cy="0"/>
          </a:xfrm>
          <a:prstGeom prst="straightConnector1">
            <a:avLst/>
          </a:prstGeom>
          <a:noFill/>
          <a:ln w="5715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198C93E3-D3F2-493C-9124-B1492A7734EF}"/>
              </a:ext>
            </a:extLst>
          </p:cNvPr>
          <p:cNvSpPr/>
          <p:nvPr/>
        </p:nvSpPr>
        <p:spPr>
          <a:xfrm>
            <a:off x="6063009" y="361799"/>
            <a:ext cx="1266862" cy="1264990"/>
          </a:xfrm>
          <a:prstGeom prst="ellipse">
            <a:avLst/>
          </a:prstGeom>
          <a:solidFill>
            <a:srgbClr val="A2A0A6"/>
          </a:solidFill>
          <a:ln w="825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Google Shape;104;p2">
            <a:extLst>
              <a:ext uri="{FF2B5EF4-FFF2-40B4-BE49-F238E27FC236}">
                <a16:creationId xmlns="" xmlns:a16="http://schemas.microsoft.com/office/drawing/2014/main" id="{532BD3ED-182B-4C22-92C6-D4C83511ACC0}"/>
              </a:ext>
            </a:extLst>
          </p:cNvPr>
          <p:cNvSpPr/>
          <p:nvPr/>
        </p:nvSpPr>
        <p:spPr>
          <a:xfrm>
            <a:off x="328387" y="1656921"/>
            <a:ext cx="6201227" cy="3323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/>
            <a:r>
              <a:rPr lang="en-GB" sz="1600" dirty="0" smtClean="0">
                <a:solidFill>
                  <a:srgbClr val="FEC700"/>
                </a:solidFill>
                <a:latin typeface="Century Gothic"/>
                <a:cs typeface="Century Gothic"/>
              </a:rPr>
              <a:t>Purpose: </a:t>
            </a:r>
            <a:r>
              <a:rPr lang="en-GB" sz="1600" dirty="0">
                <a:solidFill>
                  <a:schemeClr val="bg1"/>
                </a:solidFill>
                <a:latin typeface="Century Gothic"/>
                <a:cs typeface="Century Gothic"/>
              </a:rPr>
              <a:t>E</a:t>
            </a:r>
            <a:r>
              <a:rPr lang="en-GB" sz="1600" dirty="0" smtClean="0">
                <a:solidFill>
                  <a:schemeClr val="bg1"/>
                </a:solidFill>
                <a:latin typeface="Century Gothic"/>
                <a:cs typeface="Century Gothic"/>
              </a:rPr>
              <a:t>nrichment is important because </a:t>
            </a:r>
            <a:r>
              <a:rPr lang="en-US" sz="1600" dirty="0">
                <a:solidFill>
                  <a:schemeClr val="bg1"/>
                </a:solidFill>
                <a:latin typeface="Century Gothic"/>
                <a:cs typeface="Century Gothic"/>
              </a:rPr>
              <a:t>we are not only </a:t>
            </a:r>
            <a:r>
              <a:rPr lang="en-US" sz="1600" dirty="0" smtClean="0">
                <a:solidFill>
                  <a:schemeClr val="bg1"/>
                </a:solidFill>
                <a:latin typeface="Century Gothic"/>
                <a:cs typeface="Century Gothic"/>
              </a:rPr>
              <a:t>aiming to help to achieve excellent exam results, </a:t>
            </a:r>
            <a:r>
              <a:rPr lang="en-US" sz="1600" dirty="0">
                <a:solidFill>
                  <a:schemeClr val="bg1"/>
                </a:solidFill>
                <a:latin typeface="Century Gothic"/>
                <a:cs typeface="Century Gothic"/>
              </a:rPr>
              <a:t>we are trying to develop your whole person</a:t>
            </a:r>
            <a:r>
              <a:rPr lang="en-US" sz="1600" dirty="0" smtClean="0">
                <a:solidFill>
                  <a:schemeClr val="bg1"/>
                </a:solidFill>
                <a:latin typeface="Century Gothic"/>
                <a:cs typeface="Century Gothic"/>
              </a:rPr>
              <a:t>.</a:t>
            </a:r>
          </a:p>
          <a:p>
            <a:pPr algn="r"/>
            <a:endParaRPr lang="en-US" sz="16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algn="r"/>
            <a:r>
              <a:rPr lang="en-US" sz="1600" dirty="0">
                <a:solidFill>
                  <a:schemeClr val="bg1"/>
                </a:solidFill>
                <a:latin typeface="Century Gothic"/>
                <a:cs typeface="Century Gothic"/>
              </a:rPr>
              <a:t>That includes your employability in the world of work, how </a:t>
            </a:r>
            <a:r>
              <a:rPr lang="en-US" sz="1600" dirty="0">
                <a:solidFill>
                  <a:srgbClr val="FFFFFF"/>
                </a:solidFill>
                <a:latin typeface="Century Gothic"/>
                <a:cs typeface="Century Gothic"/>
              </a:rPr>
              <a:t>you cope with the challenges of life and how to communicate effectively with  others</a:t>
            </a:r>
            <a:r>
              <a:rPr lang="en-US" sz="1600" dirty="0" smtClean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</a:p>
          <a:p>
            <a:pPr lvl="2" algn="r"/>
            <a:endParaRPr lang="en-US" sz="1600" dirty="0" smtClean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lvl="2" algn="r"/>
            <a:endParaRPr lang="en-US" sz="1600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lvl="2" algn="r"/>
            <a:r>
              <a:rPr lang="en-US" sz="1600" dirty="0" smtClean="0">
                <a:solidFill>
                  <a:srgbClr val="FFFFFF"/>
                </a:solidFill>
                <a:latin typeface="Century Gothic"/>
                <a:cs typeface="Century Gothic"/>
              </a:rPr>
              <a:t>Employers want people who are:</a:t>
            </a:r>
          </a:p>
          <a:p>
            <a:pPr lvl="2"/>
            <a:endParaRPr lang="en-US" dirty="0">
              <a:solidFill>
                <a:srgbClr val="FFFFFF"/>
              </a:solidFill>
              <a:cs typeface="Calibri"/>
            </a:endParaRPr>
          </a:p>
          <a:p>
            <a:endParaRPr lang="en-US" sz="1800" dirty="0">
              <a:solidFill>
                <a:srgbClr val="FFFFFF"/>
              </a:solidFill>
              <a:cs typeface="Calibri"/>
            </a:endParaRPr>
          </a:p>
          <a:p>
            <a:pPr algn="r"/>
            <a:r>
              <a:rPr lang="en-GB" sz="1800" dirty="0" smtClean="0">
                <a:solidFill>
                  <a:schemeClr val="bg1"/>
                </a:solidFill>
                <a:latin typeface="Century Gothic"/>
                <a:cs typeface="Century Gothic"/>
              </a:rPr>
              <a:t>.  </a:t>
            </a:r>
            <a:endParaRPr lang="en-GB" sz="20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A0005FB-8C01-4CBD-8080-5611E73C8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202" y="539098"/>
            <a:ext cx="746476" cy="910336"/>
          </a:xfrm>
          <a:prstGeom prst="rect">
            <a:avLst/>
          </a:prstGeom>
        </p:spPr>
      </p:pic>
      <p:graphicFrame>
        <p:nvGraphicFramePr>
          <p:cNvPr id="35" name="Content Placeholder 2">
            <a:extLst>
              <a:ext uri="{FF2B5EF4-FFF2-40B4-BE49-F238E27FC236}">
                <a16:creationId xmlns="" xmlns:a16="http://schemas.microsoft.com/office/drawing/2014/main" id="{B6FAA428-E4B9-47D3-8486-F57F3928C8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444679"/>
              </p:ext>
            </p:extLst>
          </p:nvPr>
        </p:nvGraphicFramePr>
        <p:xfrm>
          <a:off x="185496" y="4539923"/>
          <a:ext cx="6672504" cy="5062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39069088"/>
      </p:ext>
    </p:extLst>
  </p:cSld>
  <p:clrMapOvr>
    <a:masterClrMapping/>
  </p:clrMapOvr>
  <p:transition xmlns:p14="http://schemas.microsoft.com/office/powerpoint/2010/main" spd="slow" advClick="0" advTm="1000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D3A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/>
          <p:nvPr/>
        </p:nvSpPr>
        <p:spPr>
          <a:xfrm>
            <a:off x="-346757" y="349766"/>
            <a:ext cx="6409765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en-GB" sz="2800" dirty="0" smtClean="0">
                <a:solidFill>
                  <a:schemeClr val="lt1"/>
                </a:solidFill>
                <a:latin typeface="Century Gothic"/>
                <a:cs typeface="Century Gothic"/>
                <a:sym typeface="Calibri"/>
              </a:rPr>
              <a:t>SKILLS DEVELOPED THROUGH ENRICHMENT</a:t>
            </a:r>
            <a:endParaRPr lang="en-GB" sz="2800" dirty="0">
              <a:latin typeface="Century Gothic"/>
              <a:cs typeface="Century Gothic"/>
            </a:endParaRPr>
          </a:p>
        </p:txBody>
      </p:sp>
      <p:cxnSp>
        <p:nvCxnSpPr>
          <p:cNvPr id="106" name="Google Shape;106;p2"/>
          <p:cNvCxnSpPr/>
          <p:nvPr/>
        </p:nvCxnSpPr>
        <p:spPr>
          <a:xfrm rot="10800000">
            <a:off x="430306" y="410200"/>
            <a:ext cx="6427694" cy="0"/>
          </a:xfrm>
          <a:prstGeom prst="straightConnector1">
            <a:avLst/>
          </a:prstGeom>
          <a:noFill/>
          <a:ln w="5715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0" name="Google Shape;110;p2"/>
          <p:cNvSpPr/>
          <p:nvPr/>
        </p:nvSpPr>
        <p:spPr>
          <a:xfrm>
            <a:off x="430305" y="1158407"/>
            <a:ext cx="55288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/>
            <a:r>
              <a:rPr lang="en-GB" sz="1800" dirty="0">
                <a:solidFill>
                  <a:srgbClr val="D8D8D8"/>
                </a:solidFill>
                <a:latin typeface="Century Gothic"/>
                <a:ea typeface="Calibri"/>
                <a:cs typeface="Century Gothic"/>
                <a:sym typeface="Calibri"/>
              </a:rPr>
              <a:t>THE </a:t>
            </a:r>
            <a:r>
              <a:rPr lang="en-GB" sz="1800" dirty="0">
                <a:solidFill>
                  <a:srgbClr val="FFC000"/>
                </a:solidFill>
                <a:latin typeface="Century Gothic"/>
                <a:ea typeface="Calibri"/>
                <a:cs typeface="Century Gothic"/>
                <a:sym typeface="Calibri"/>
              </a:rPr>
              <a:t>INFORMATION  </a:t>
            </a:r>
            <a:endParaRPr dirty="0">
              <a:latin typeface="Century Gothic"/>
              <a:cs typeface="Century Gothic"/>
            </a:endParaRPr>
          </a:p>
        </p:txBody>
      </p:sp>
      <p:cxnSp>
        <p:nvCxnSpPr>
          <p:cNvPr id="111" name="Google Shape;111;p2"/>
          <p:cNvCxnSpPr/>
          <p:nvPr/>
        </p:nvCxnSpPr>
        <p:spPr>
          <a:xfrm rot="10800000">
            <a:off x="430306" y="1481880"/>
            <a:ext cx="6427694" cy="0"/>
          </a:xfrm>
          <a:prstGeom prst="straightConnector1">
            <a:avLst/>
          </a:prstGeom>
          <a:noFill/>
          <a:ln w="5715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198C93E3-D3F2-493C-9124-B1492A7734EF}"/>
              </a:ext>
            </a:extLst>
          </p:cNvPr>
          <p:cNvSpPr/>
          <p:nvPr/>
        </p:nvSpPr>
        <p:spPr>
          <a:xfrm>
            <a:off x="6063009" y="361799"/>
            <a:ext cx="1266862" cy="1264990"/>
          </a:xfrm>
          <a:prstGeom prst="ellipse">
            <a:avLst/>
          </a:prstGeom>
          <a:solidFill>
            <a:srgbClr val="A2A0A6"/>
          </a:solidFill>
          <a:ln w="825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Google Shape;104;p2">
            <a:extLst>
              <a:ext uri="{FF2B5EF4-FFF2-40B4-BE49-F238E27FC236}">
                <a16:creationId xmlns="" xmlns:a16="http://schemas.microsoft.com/office/drawing/2014/main" id="{532BD3ED-182B-4C22-92C6-D4C83511ACC0}"/>
              </a:ext>
            </a:extLst>
          </p:cNvPr>
          <p:cNvSpPr/>
          <p:nvPr/>
        </p:nvSpPr>
        <p:spPr>
          <a:xfrm>
            <a:off x="328388" y="1656921"/>
            <a:ext cx="5472550" cy="575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/>
            <a:r>
              <a:rPr lang="en-GB" sz="1800" dirty="0" smtClean="0">
                <a:solidFill>
                  <a:srgbClr val="FFFFFF"/>
                </a:solidFill>
                <a:latin typeface="Century Gothic"/>
                <a:cs typeface="Century Gothic"/>
              </a:rPr>
              <a:t>The enrichment programme has been tailored to ensure you </a:t>
            </a:r>
            <a:r>
              <a:rPr lang="en-GB" sz="1800" dirty="0" smtClean="0">
                <a:solidFill>
                  <a:srgbClr val="FEC700"/>
                </a:solidFill>
                <a:latin typeface="Century Gothic"/>
                <a:cs typeface="Century Gothic"/>
              </a:rPr>
              <a:t>gain</a:t>
            </a:r>
            <a:r>
              <a:rPr lang="en-GB" sz="1800" dirty="0" smtClean="0">
                <a:solidFill>
                  <a:srgbClr val="FFFFFF"/>
                </a:solidFill>
                <a:latin typeface="Century Gothic"/>
                <a:cs typeface="Century Gothic"/>
              </a:rPr>
              <a:t> the skills that employers are looking for. Employers want you to seek opportunities outside the classroom and will ask for evidence of where and when you have demonstrated those skills. </a:t>
            </a:r>
          </a:p>
          <a:p>
            <a:endParaRPr lang="en-GB" sz="1800" dirty="0" smtClean="0">
              <a:solidFill>
                <a:srgbClr val="FEC710"/>
              </a:solidFill>
              <a:latin typeface="Century Gothic"/>
              <a:cs typeface="Century Gothic"/>
            </a:endParaRPr>
          </a:p>
          <a:p>
            <a:endParaRPr lang="en-GB" sz="1800" dirty="0">
              <a:solidFill>
                <a:srgbClr val="FEC710"/>
              </a:solidFill>
              <a:latin typeface="Century Gothic"/>
              <a:cs typeface="Century Gothic"/>
            </a:endParaRPr>
          </a:p>
          <a:p>
            <a:r>
              <a:rPr lang="en-GB" sz="1800" dirty="0" smtClean="0">
                <a:solidFill>
                  <a:srgbClr val="FEC700"/>
                </a:solidFill>
                <a:latin typeface="Century Gothic"/>
                <a:cs typeface="Century Gothic"/>
              </a:rPr>
              <a:t>SKILLS DEVELOPED:</a:t>
            </a:r>
          </a:p>
          <a:p>
            <a:pPr marL="285750" lvl="0" indent="-285750">
              <a:buFont typeface="Wingdings" charset="2"/>
              <a:buChar char="§"/>
              <a:defRPr cap="all"/>
            </a:pPr>
            <a:r>
              <a:rPr lang="en-GB" sz="1800" dirty="0">
                <a:solidFill>
                  <a:srgbClr val="FFFFFF"/>
                </a:solidFill>
                <a:latin typeface="Century Gothic"/>
                <a:cs typeface="Century Gothic"/>
              </a:rPr>
              <a:t>Leadership</a:t>
            </a:r>
            <a:endParaRPr lang="en-GB" sz="1800" cap="all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285750" lvl="0" indent="-285750">
              <a:buFont typeface="Wingdings" charset="2"/>
              <a:buChar char="§"/>
              <a:defRPr cap="all"/>
            </a:pPr>
            <a:r>
              <a:rPr lang="en-GB" sz="1800" dirty="0">
                <a:solidFill>
                  <a:srgbClr val="FFFFFF"/>
                </a:solidFill>
                <a:latin typeface="Century Gothic"/>
                <a:cs typeface="Century Gothic"/>
              </a:rPr>
              <a:t>Teamwork</a:t>
            </a:r>
            <a:endParaRPr lang="en-US" sz="1800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285750" lvl="0" indent="-285750">
              <a:buFont typeface="Wingdings" charset="2"/>
              <a:buChar char="§"/>
              <a:defRPr cap="all"/>
            </a:pPr>
            <a:r>
              <a:rPr lang="en-GB" sz="1800" dirty="0">
                <a:solidFill>
                  <a:srgbClr val="FFFFFF"/>
                </a:solidFill>
                <a:latin typeface="Century Gothic"/>
                <a:cs typeface="Century Gothic"/>
              </a:rPr>
              <a:t>Resilience</a:t>
            </a:r>
            <a:endParaRPr lang="en-US" sz="1800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285750" lvl="0" indent="-285750">
              <a:buFont typeface="Wingdings" charset="2"/>
              <a:buChar char="§"/>
              <a:defRPr cap="all"/>
            </a:pPr>
            <a:r>
              <a:rPr lang="en-GB" sz="1800" dirty="0">
                <a:solidFill>
                  <a:srgbClr val="FFFFFF"/>
                </a:solidFill>
                <a:latin typeface="Century Gothic"/>
                <a:cs typeface="Century Gothic"/>
              </a:rPr>
              <a:t>Communication</a:t>
            </a:r>
          </a:p>
          <a:p>
            <a:pPr marL="285750" lvl="0" indent="-285750">
              <a:buFont typeface="Wingdings" charset="2"/>
              <a:buChar char="§"/>
              <a:defRPr cap="all"/>
            </a:pPr>
            <a:r>
              <a:rPr lang="en-GB" sz="1800" dirty="0">
                <a:solidFill>
                  <a:srgbClr val="FFFFFF"/>
                </a:solidFill>
                <a:latin typeface="Century Gothic"/>
                <a:cs typeface="Century Gothic"/>
              </a:rPr>
              <a:t>Problem Solving </a:t>
            </a:r>
          </a:p>
          <a:p>
            <a:pPr marL="285750" lvl="0" indent="-285750">
              <a:buFont typeface="Wingdings" charset="2"/>
              <a:buChar char="§"/>
              <a:defRPr cap="all"/>
            </a:pPr>
            <a:r>
              <a:rPr lang="en-GB" sz="1800" dirty="0">
                <a:solidFill>
                  <a:srgbClr val="FFFFFF"/>
                </a:solidFill>
                <a:latin typeface="Century Gothic"/>
                <a:cs typeface="Century Gothic"/>
              </a:rPr>
              <a:t>Literacy, Numeracy and Technical Skills</a:t>
            </a:r>
          </a:p>
          <a:p>
            <a:pPr marL="285750" lvl="0" indent="-285750">
              <a:buFont typeface="Wingdings" charset="2"/>
              <a:buChar char="§"/>
              <a:defRPr cap="all"/>
            </a:pPr>
            <a:r>
              <a:rPr lang="en-GB" sz="1800" dirty="0">
                <a:solidFill>
                  <a:srgbClr val="FFFFFF"/>
                </a:solidFill>
                <a:latin typeface="Century Gothic"/>
                <a:cs typeface="Century Gothic"/>
              </a:rPr>
              <a:t>Creative and Critical Thinking</a:t>
            </a:r>
          </a:p>
          <a:p>
            <a:pPr marL="285750" lvl="0" indent="-285750">
              <a:buFont typeface="Wingdings" charset="2"/>
              <a:buChar char="§"/>
              <a:defRPr cap="all"/>
            </a:pPr>
            <a:r>
              <a:rPr lang="en-GB" sz="1800" dirty="0">
                <a:solidFill>
                  <a:srgbClr val="FFFFFF"/>
                </a:solidFill>
                <a:latin typeface="Century Gothic"/>
                <a:cs typeface="Century Gothic"/>
              </a:rPr>
              <a:t>Independence </a:t>
            </a:r>
          </a:p>
          <a:p>
            <a:endParaRPr lang="en-GB" sz="1800" dirty="0" smtClean="0">
              <a:solidFill>
                <a:srgbClr val="FEC710"/>
              </a:solidFill>
              <a:latin typeface="Century Gothic"/>
              <a:cs typeface="Century Gothic"/>
            </a:endParaRPr>
          </a:p>
          <a:p>
            <a:endParaRPr lang="en-GB" sz="1600" dirty="0">
              <a:solidFill>
                <a:srgbClr val="FEC710"/>
              </a:solidFill>
              <a:latin typeface="Century Gothic"/>
              <a:cs typeface="Century Gothic"/>
            </a:endParaRPr>
          </a:p>
          <a:p>
            <a:pPr>
              <a:buClr>
                <a:schemeClr val="bg1"/>
              </a:buClr>
            </a:pPr>
            <a:endParaRPr lang="en-GB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GB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A0005FB-8C01-4CBD-8080-5611E73C8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202" y="539098"/>
            <a:ext cx="746476" cy="910336"/>
          </a:xfrm>
          <a:prstGeom prst="rect">
            <a:avLst/>
          </a:prstGeom>
        </p:spPr>
      </p:pic>
      <p:cxnSp>
        <p:nvCxnSpPr>
          <p:cNvPr id="33" name="Google Shape;111;p2">
            <a:extLst>
              <a:ext uri="{FF2B5EF4-FFF2-40B4-BE49-F238E27FC236}">
                <a16:creationId xmlns="" xmlns:a16="http://schemas.microsoft.com/office/drawing/2014/main" id="{D67A5E1A-CAC0-4599-A5B1-FC305D03A079}"/>
              </a:ext>
            </a:extLst>
          </p:cNvPr>
          <p:cNvCxnSpPr/>
          <p:nvPr/>
        </p:nvCxnSpPr>
        <p:spPr>
          <a:xfrm rot="10800000">
            <a:off x="430306" y="7920000"/>
            <a:ext cx="6427694" cy="0"/>
          </a:xfrm>
          <a:prstGeom prst="straightConnector1">
            <a:avLst/>
          </a:prstGeom>
          <a:noFill/>
          <a:ln w="5715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2E39DF5B-23B1-4B47-8C35-04C87DEE6EB1}"/>
              </a:ext>
            </a:extLst>
          </p:cNvPr>
          <p:cNvGrpSpPr/>
          <p:nvPr/>
        </p:nvGrpSpPr>
        <p:grpSpPr>
          <a:xfrm>
            <a:off x="4352581" y="1829055"/>
            <a:ext cx="2084506" cy="5675656"/>
            <a:chOff x="3580843" y="1829055"/>
            <a:chExt cx="2084506" cy="5675656"/>
          </a:xfrm>
        </p:grpSpPr>
        <p:cxnSp>
          <p:nvCxnSpPr>
            <p:cNvPr id="37" name="Google Shape;111;p2">
              <a:extLst>
                <a:ext uri="{FF2B5EF4-FFF2-40B4-BE49-F238E27FC236}">
                  <a16:creationId xmlns="" xmlns:a16="http://schemas.microsoft.com/office/drawing/2014/main" id="{1E04DBB6-9006-45BA-867F-E88B72089673}"/>
                </a:ext>
              </a:extLst>
            </p:cNvPr>
            <p:cNvCxnSpPr/>
            <p:nvPr/>
          </p:nvCxnSpPr>
          <p:spPr>
            <a:xfrm rot="10800000">
              <a:off x="5638522" y="1829055"/>
              <a:ext cx="0" cy="4968000"/>
            </a:xfrm>
            <a:prstGeom prst="straightConnector1">
              <a:avLst/>
            </a:prstGeom>
            <a:noFill/>
            <a:ln w="57150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" name="Google Shape;111;p2">
              <a:extLst>
                <a:ext uri="{FF2B5EF4-FFF2-40B4-BE49-F238E27FC236}">
                  <a16:creationId xmlns="" xmlns:a16="http://schemas.microsoft.com/office/drawing/2014/main" id="{76E9C5E6-F01E-455F-B8FA-0BD978864985}"/>
                </a:ext>
              </a:extLst>
            </p:cNvPr>
            <p:cNvCxnSpPr/>
            <p:nvPr/>
          </p:nvCxnSpPr>
          <p:spPr>
            <a:xfrm rot="10800000">
              <a:off x="5075293" y="1861780"/>
              <a:ext cx="540000" cy="0"/>
            </a:xfrm>
            <a:prstGeom prst="straightConnector1">
              <a:avLst/>
            </a:prstGeom>
            <a:noFill/>
            <a:ln w="57150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9" name="Google Shape;111;p2">
              <a:extLst>
                <a:ext uri="{FF2B5EF4-FFF2-40B4-BE49-F238E27FC236}">
                  <a16:creationId xmlns="" xmlns:a16="http://schemas.microsoft.com/office/drawing/2014/main" id="{D8D745B6-DEAA-4B76-A3AB-6C5C6594331F}"/>
                </a:ext>
              </a:extLst>
            </p:cNvPr>
            <p:cNvCxnSpPr/>
            <p:nvPr/>
          </p:nvCxnSpPr>
          <p:spPr>
            <a:xfrm rot="10800000">
              <a:off x="5077724" y="3995380"/>
              <a:ext cx="540000" cy="0"/>
            </a:xfrm>
            <a:prstGeom prst="straightConnector1">
              <a:avLst/>
            </a:prstGeom>
            <a:noFill/>
            <a:ln w="57150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0" name="Google Shape;111;p2">
              <a:extLst>
                <a:ext uri="{FF2B5EF4-FFF2-40B4-BE49-F238E27FC236}">
                  <a16:creationId xmlns="" xmlns:a16="http://schemas.microsoft.com/office/drawing/2014/main" id="{40E73BF5-020A-4E8F-BF53-FF4C8D3B9950}"/>
                </a:ext>
              </a:extLst>
            </p:cNvPr>
            <p:cNvCxnSpPr/>
            <p:nvPr/>
          </p:nvCxnSpPr>
          <p:spPr>
            <a:xfrm rot="10800000">
              <a:off x="4837349" y="6769483"/>
              <a:ext cx="828000" cy="0"/>
            </a:xfrm>
            <a:prstGeom prst="straightConnector1">
              <a:avLst/>
            </a:prstGeom>
            <a:noFill/>
            <a:ln w="57150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grpSp>
          <p:nvGrpSpPr>
            <p:cNvPr id="2" name="Group 1">
              <a:extLst>
                <a:ext uri="{FF2B5EF4-FFF2-40B4-BE49-F238E27FC236}">
                  <a16:creationId xmlns="" xmlns:a16="http://schemas.microsoft.com/office/drawing/2014/main" id="{38D74621-138A-4198-8C5B-F0EB6816C139}"/>
                </a:ext>
              </a:extLst>
            </p:cNvPr>
            <p:cNvGrpSpPr/>
            <p:nvPr/>
          </p:nvGrpSpPr>
          <p:grpSpPr>
            <a:xfrm>
              <a:off x="3580843" y="6058495"/>
              <a:ext cx="1448357" cy="1446216"/>
              <a:chOff x="1980644" y="3506784"/>
              <a:chExt cx="2896713" cy="2892432"/>
            </a:xfrm>
          </p:grpSpPr>
          <p:sp>
            <p:nvSpPr>
              <p:cNvPr id="35" name="Oval 34">
                <a:extLst>
                  <a:ext uri="{FF2B5EF4-FFF2-40B4-BE49-F238E27FC236}">
                    <a16:creationId xmlns="" xmlns:a16="http://schemas.microsoft.com/office/drawing/2014/main" id="{6563E33D-895C-4AF8-A268-9D6E9C22DEFD}"/>
                  </a:ext>
                </a:extLst>
              </p:cNvPr>
              <p:cNvSpPr/>
              <p:nvPr/>
            </p:nvSpPr>
            <p:spPr>
              <a:xfrm>
                <a:off x="1980644" y="3506784"/>
                <a:ext cx="2896713" cy="2892432"/>
              </a:xfrm>
              <a:prstGeom prst="ellipse">
                <a:avLst/>
              </a:prstGeom>
              <a:solidFill>
                <a:srgbClr val="A2A0A6"/>
              </a:solidFill>
              <a:ln w="825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36" name="Picture 35">
                <a:extLst>
                  <a:ext uri="{FF2B5EF4-FFF2-40B4-BE49-F238E27FC236}">
                    <a16:creationId xmlns="" xmlns:a16="http://schemas.microsoft.com/office/drawing/2014/main" id="{F7C50697-1211-447C-A2A7-4C967E6205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19462" y="3818013"/>
                <a:ext cx="1819077" cy="2182891"/>
              </a:xfrm>
              <a:prstGeom prst="rect">
                <a:avLst/>
              </a:prstGeom>
            </p:spPr>
          </p:pic>
        </p:grp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8C2AA492-1ED9-413E-A90D-F7777F819671}"/>
              </a:ext>
            </a:extLst>
          </p:cNvPr>
          <p:cNvGrpSpPr/>
          <p:nvPr/>
        </p:nvGrpSpPr>
        <p:grpSpPr>
          <a:xfrm>
            <a:off x="701530" y="8268464"/>
            <a:ext cx="1266862" cy="1264990"/>
            <a:chOff x="701530" y="8268464"/>
            <a:chExt cx="1266862" cy="1264990"/>
          </a:xfrm>
        </p:grpSpPr>
        <p:sp>
          <p:nvSpPr>
            <p:cNvPr id="42" name="Oval 41">
              <a:extLst>
                <a:ext uri="{FF2B5EF4-FFF2-40B4-BE49-F238E27FC236}">
                  <a16:creationId xmlns="" xmlns:a16="http://schemas.microsoft.com/office/drawing/2014/main" id="{2D3255AF-CDA1-4D5A-857D-FCC89F39B1DE}"/>
                </a:ext>
              </a:extLst>
            </p:cNvPr>
            <p:cNvSpPr/>
            <p:nvPr/>
          </p:nvSpPr>
          <p:spPr>
            <a:xfrm>
              <a:off x="701530" y="8268464"/>
              <a:ext cx="1266862" cy="1264990"/>
            </a:xfrm>
            <a:prstGeom prst="ellipse">
              <a:avLst/>
            </a:prstGeom>
            <a:solidFill>
              <a:srgbClr val="A2A0A6"/>
            </a:solidFill>
            <a:ln w="825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860844B8-B913-4CA6-8C86-E3B223008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59445" y="8597835"/>
              <a:ext cx="776432" cy="707847"/>
            </a:xfrm>
            <a:prstGeom prst="rect">
              <a:avLst/>
            </a:prstGeom>
          </p:spPr>
        </p:pic>
      </p:grpSp>
      <p:sp>
        <p:nvSpPr>
          <p:cNvPr id="44" name="Google Shape;104;p2">
            <a:extLst>
              <a:ext uri="{FF2B5EF4-FFF2-40B4-BE49-F238E27FC236}">
                <a16:creationId xmlns="" xmlns:a16="http://schemas.microsoft.com/office/drawing/2014/main" id="{D96FC8A9-8AC8-4070-8F2A-C710CBA14F89}"/>
              </a:ext>
            </a:extLst>
          </p:cNvPr>
          <p:cNvSpPr/>
          <p:nvPr/>
        </p:nvSpPr>
        <p:spPr>
          <a:xfrm>
            <a:off x="557668" y="6986977"/>
            <a:ext cx="3727991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GB" sz="1600" i="1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Your future is created by what you do today, not tomorrow.</a:t>
            </a:r>
          </a:p>
          <a:p>
            <a:r>
              <a:rPr lang="en-GB" sz="1600" b="1" i="1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Robert Kiyosaki. </a:t>
            </a:r>
          </a:p>
        </p:txBody>
      </p:sp>
      <p:sp>
        <p:nvSpPr>
          <p:cNvPr id="45" name="Google Shape;107;p2">
            <a:extLst>
              <a:ext uri="{FF2B5EF4-FFF2-40B4-BE49-F238E27FC236}">
                <a16:creationId xmlns="" xmlns:a16="http://schemas.microsoft.com/office/drawing/2014/main" id="{0C0B3185-86A2-441B-BF84-66EA7F5E70D3}"/>
              </a:ext>
            </a:extLst>
          </p:cNvPr>
          <p:cNvSpPr txBox="1"/>
          <p:nvPr/>
        </p:nvSpPr>
        <p:spPr>
          <a:xfrm>
            <a:off x="0" y="6498446"/>
            <a:ext cx="753037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 b="1" i="0" u="none" strike="noStrike" cap="none" dirty="0">
                <a:solidFill>
                  <a:schemeClr val="bg1">
                    <a:lumMod val="50000"/>
                  </a:schemeClr>
                </a:solidFill>
                <a:sym typeface="Arial"/>
              </a:rPr>
              <a:t>“</a:t>
            </a:r>
            <a:endParaRPr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Google Shape;107;p2">
            <a:extLst>
              <a:ext uri="{FF2B5EF4-FFF2-40B4-BE49-F238E27FC236}">
                <a16:creationId xmlns="" xmlns:a16="http://schemas.microsoft.com/office/drawing/2014/main" id="{98EA6AAB-BFE7-4700-A6E1-5A2AA72E8ADE}"/>
              </a:ext>
            </a:extLst>
          </p:cNvPr>
          <p:cNvSpPr txBox="1"/>
          <p:nvPr/>
        </p:nvSpPr>
        <p:spPr>
          <a:xfrm>
            <a:off x="3590104" y="7199340"/>
            <a:ext cx="753037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 b="1" i="0" u="none" strike="noStrike" cap="none" dirty="0">
                <a:solidFill>
                  <a:schemeClr val="bg1">
                    <a:lumMod val="50000"/>
                  </a:schemeClr>
                </a:solidFill>
                <a:sym typeface="Arial"/>
              </a:rPr>
              <a:t>”</a:t>
            </a:r>
            <a:endParaRPr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Google Shape;104;p2">
            <a:extLst>
              <a:ext uri="{FF2B5EF4-FFF2-40B4-BE49-F238E27FC236}">
                <a16:creationId xmlns="" xmlns:a16="http://schemas.microsoft.com/office/drawing/2014/main" id="{8D408576-F625-4B09-97CE-7A576288AA02}"/>
              </a:ext>
            </a:extLst>
          </p:cNvPr>
          <p:cNvSpPr/>
          <p:nvPr/>
        </p:nvSpPr>
        <p:spPr>
          <a:xfrm>
            <a:off x="2324100" y="8362370"/>
            <a:ext cx="4167414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GB" sz="1600" dirty="0">
                <a:solidFill>
                  <a:srgbClr val="FEC710"/>
                </a:solidFill>
                <a:latin typeface="Century Gothic"/>
                <a:cs typeface="Century Gothic"/>
              </a:rPr>
              <a:t>QUESTIONS: </a:t>
            </a:r>
          </a:p>
          <a:p>
            <a:r>
              <a:rPr lang="en-GB" dirty="0">
                <a:solidFill>
                  <a:schemeClr val="bg1"/>
                </a:solidFill>
                <a:latin typeface="Century Gothic"/>
                <a:cs typeface="Century Gothic"/>
              </a:rPr>
              <a:t>If you have any questions regarding the </a:t>
            </a:r>
            <a:r>
              <a:rPr lang="en-GB" dirty="0" smtClean="0">
                <a:solidFill>
                  <a:schemeClr val="bg1"/>
                </a:solidFill>
                <a:latin typeface="Century Gothic"/>
                <a:cs typeface="Century Gothic"/>
              </a:rPr>
              <a:t>enrichment programme, </a:t>
            </a:r>
            <a:r>
              <a:rPr lang="en-GB" dirty="0">
                <a:solidFill>
                  <a:schemeClr val="bg1"/>
                </a:solidFill>
                <a:latin typeface="Century Gothic"/>
                <a:cs typeface="Century Gothic"/>
              </a:rPr>
              <a:t>please speak to:</a:t>
            </a:r>
          </a:p>
          <a:p>
            <a:r>
              <a:rPr lang="en-GB" dirty="0">
                <a:solidFill>
                  <a:schemeClr val="bg1"/>
                </a:solidFill>
                <a:latin typeface="Century Gothic"/>
                <a:cs typeface="Century Gothic"/>
              </a:rPr>
              <a:t>Miss McGibbon</a:t>
            </a:r>
          </a:p>
          <a:p>
            <a:r>
              <a:rPr lang="en-GB" dirty="0">
                <a:solidFill>
                  <a:schemeClr val="bg1"/>
                </a:solidFill>
                <a:latin typeface="Century Gothic"/>
                <a:cs typeface="Century Gothic"/>
              </a:rPr>
              <a:t>Email: emcgibbon690@c2ken.net</a:t>
            </a:r>
          </a:p>
        </p:txBody>
      </p:sp>
    </p:spTree>
    <p:extLst>
      <p:ext uri="{BB962C8B-B14F-4D97-AF65-F5344CB8AC3E}">
        <p14:creationId xmlns:p14="http://schemas.microsoft.com/office/powerpoint/2010/main" val="2435223016"/>
      </p:ext>
    </p:extLst>
  </p:cSld>
  <p:clrMapOvr>
    <a:masterClrMapping/>
  </p:clrMapOvr>
  <p:transition xmlns:p14="http://schemas.microsoft.com/office/powerpoint/2010/main" spd="slow" advClick="0" advTm="1000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D3A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/>
          <p:nvPr/>
        </p:nvSpPr>
        <p:spPr>
          <a:xfrm>
            <a:off x="-346757" y="349766"/>
            <a:ext cx="6409765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 smtClean="0">
                <a:solidFill>
                  <a:schemeClr val="lt1"/>
                </a:solidFill>
                <a:latin typeface="Century Gothic"/>
                <a:cs typeface="Century Gothic"/>
                <a:sym typeface="Calibri"/>
              </a:rPr>
              <a:t>ENRICHMENT OPTIONS AT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 smtClean="0">
                <a:solidFill>
                  <a:srgbClr val="FEC700"/>
                </a:solidFill>
                <a:latin typeface="Century Gothic"/>
                <a:cs typeface="Century Gothic"/>
                <a:sym typeface="Calibri"/>
              </a:rPr>
              <a:t>BELFAST BOYS’ MODEL SCHOOL</a:t>
            </a:r>
            <a:endParaRPr sz="800" dirty="0">
              <a:solidFill>
                <a:srgbClr val="FEC700"/>
              </a:solidFill>
              <a:latin typeface="Century Gothic"/>
              <a:cs typeface="Century Gothic"/>
            </a:endParaRPr>
          </a:p>
        </p:txBody>
      </p:sp>
      <p:cxnSp>
        <p:nvCxnSpPr>
          <p:cNvPr id="106" name="Google Shape;106;p2"/>
          <p:cNvCxnSpPr/>
          <p:nvPr/>
        </p:nvCxnSpPr>
        <p:spPr>
          <a:xfrm rot="10800000">
            <a:off x="430306" y="410200"/>
            <a:ext cx="6427694" cy="0"/>
          </a:xfrm>
          <a:prstGeom prst="straightConnector1">
            <a:avLst/>
          </a:prstGeom>
          <a:noFill/>
          <a:ln w="5715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1" name="Google Shape;111;p2"/>
          <p:cNvCxnSpPr/>
          <p:nvPr/>
        </p:nvCxnSpPr>
        <p:spPr>
          <a:xfrm rot="10800000">
            <a:off x="430306" y="1367730"/>
            <a:ext cx="6427694" cy="0"/>
          </a:xfrm>
          <a:prstGeom prst="straightConnector1">
            <a:avLst/>
          </a:prstGeom>
          <a:noFill/>
          <a:ln w="5715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198C93E3-D3F2-493C-9124-B1492A7734EF}"/>
              </a:ext>
            </a:extLst>
          </p:cNvPr>
          <p:cNvSpPr/>
          <p:nvPr/>
        </p:nvSpPr>
        <p:spPr>
          <a:xfrm>
            <a:off x="6063009" y="114149"/>
            <a:ext cx="1266862" cy="1264990"/>
          </a:xfrm>
          <a:prstGeom prst="ellipse">
            <a:avLst/>
          </a:prstGeom>
          <a:solidFill>
            <a:srgbClr val="A2A0A6"/>
          </a:solidFill>
          <a:ln w="825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Google Shape;104;p2">
            <a:extLst>
              <a:ext uri="{FF2B5EF4-FFF2-40B4-BE49-F238E27FC236}">
                <a16:creationId xmlns="" xmlns:a16="http://schemas.microsoft.com/office/drawing/2014/main" id="{532BD3ED-182B-4C22-92C6-D4C83511ACC0}"/>
              </a:ext>
            </a:extLst>
          </p:cNvPr>
          <p:cNvSpPr/>
          <p:nvPr/>
        </p:nvSpPr>
        <p:spPr>
          <a:xfrm>
            <a:off x="328387" y="1656921"/>
            <a:ext cx="620122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/>
            <a:r>
              <a:rPr lang="en-GB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. </a:t>
            </a:r>
            <a:endParaRPr lang="en-GB" sz="20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3D98426-4443-4E69-BF8A-A6FFB7DC7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3048" y="308615"/>
            <a:ext cx="829230" cy="786233"/>
          </a:xfrm>
          <a:prstGeom prst="rect">
            <a:avLst/>
          </a:prstGeom>
        </p:spPr>
      </p:pic>
      <p:sp>
        <p:nvSpPr>
          <p:cNvPr id="80" name="Rectangle: Rounded Corners 79">
            <a:extLst>
              <a:ext uri="{FF2B5EF4-FFF2-40B4-BE49-F238E27FC236}">
                <a16:creationId xmlns="" xmlns:a16="http://schemas.microsoft.com/office/drawing/2014/main" id="{4C761BBC-1474-41C2-B0D4-2D69E023203C}"/>
              </a:ext>
            </a:extLst>
          </p:cNvPr>
          <p:cNvSpPr/>
          <p:nvPr/>
        </p:nvSpPr>
        <p:spPr>
          <a:xfrm>
            <a:off x="2678326" y="8081240"/>
            <a:ext cx="1536544" cy="1316926"/>
          </a:xfrm>
          <a:prstGeom prst="roundRect">
            <a:avLst/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buClr>
                <a:schemeClr val="bg1"/>
              </a:buClr>
            </a:pPr>
            <a:endParaRPr lang="en-GB" sz="105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16108"/>
              </p:ext>
            </p:extLst>
          </p:nvPr>
        </p:nvGraphicFramePr>
        <p:xfrm>
          <a:off x="0" y="1466480"/>
          <a:ext cx="6858000" cy="8457367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586087"/>
                <a:gridCol w="5271913"/>
              </a:tblGrid>
              <a:tr h="296001">
                <a:tc>
                  <a:txBody>
                    <a:bodyPr/>
                    <a:lstStyle/>
                    <a:p>
                      <a:r>
                        <a:rPr lang="en-GB" sz="900" b="0" dirty="0" smtClean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Hospitality</a:t>
                      </a:r>
                      <a:endParaRPr lang="en-GB" sz="900" b="0" dirty="0">
                        <a:solidFill>
                          <a:srgbClr val="FFFFFF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0" i="0" u="none" strike="noStrike" cap="none" dirty="0" smtClean="0">
                          <a:solidFill>
                            <a:srgbClr val="FFFFFF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  <a:sym typeface="Arial"/>
                        </a:rPr>
                        <a:t>Learn and/or improve practical catering skills </a:t>
                      </a:r>
                      <a:r>
                        <a:rPr lang="en-US" sz="900" b="0" i="0" u="none" strike="noStrike" cap="none" baseline="0" dirty="0" smtClean="0">
                          <a:solidFill>
                            <a:srgbClr val="FFFFFF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  <a:sym typeface="Arial"/>
                        </a:rPr>
                        <a:t> and p</a:t>
                      </a:r>
                      <a:r>
                        <a:rPr lang="en-US" sz="900" b="0" i="0" u="none" strike="noStrike" cap="none" dirty="0" smtClean="0">
                          <a:solidFill>
                            <a:srgbClr val="FFFFFF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  <a:sym typeface="Arial"/>
                        </a:rPr>
                        <a:t>lan and prepare a variety of dishes</a:t>
                      </a:r>
                      <a:r>
                        <a:rPr lang="en-GB" sz="900" b="0" dirty="0" smtClean="0">
                          <a:solidFill>
                            <a:srgbClr val="FFFFFF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endParaRPr lang="en-GB" sz="900" b="0" dirty="0">
                        <a:solidFill>
                          <a:srgbClr val="FFFFFF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296001">
                <a:tc>
                  <a:txBody>
                    <a:bodyPr/>
                    <a:lstStyle/>
                    <a:p>
                      <a:r>
                        <a:rPr lang="en-GB" sz="900" b="0" dirty="0" smtClean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Health and fitness </a:t>
                      </a:r>
                      <a:endParaRPr lang="en-GB" sz="900" b="0" dirty="0">
                        <a:solidFill>
                          <a:srgbClr val="FFFFFF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b="0" i="0" u="none" strike="noStrike" cap="none" dirty="0" smtClean="0">
                          <a:solidFill>
                            <a:srgbClr val="FFFFFF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  <a:sym typeface="Arial"/>
                        </a:rPr>
                        <a:t>An Introduction to Personal Training </a:t>
                      </a:r>
                      <a:endParaRPr lang="en-GB" sz="900" b="0" dirty="0">
                        <a:solidFill>
                          <a:srgbClr val="FFFFFF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295843">
                <a:tc>
                  <a:txBody>
                    <a:bodyPr/>
                    <a:lstStyle/>
                    <a:p>
                      <a:r>
                        <a:rPr lang="en-GB" sz="900" b="0" dirty="0" smtClean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Music</a:t>
                      </a:r>
                      <a:r>
                        <a:rPr lang="en-GB" sz="900" b="0" baseline="0" dirty="0" smtClean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performance</a:t>
                      </a:r>
                      <a:endParaRPr lang="en-GB" sz="900" b="0" dirty="0">
                        <a:solidFill>
                          <a:srgbClr val="FFFFFF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b="0" i="0" u="none" strike="noStrike" cap="none" dirty="0" smtClean="0">
                          <a:solidFill>
                            <a:srgbClr val="FFFFFF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  <a:sym typeface="Arial"/>
                        </a:rPr>
                        <a:t>Event management - gain experience playing instruments or DJ-</a:t>
                      </a:r>
                      <a:r>
                        <a:rPr lang="en-GB" sz="900" b="0" i="0" u="none" strike="noStrike" cap="none" dirty="0" err="1" smtClean="0">
                          <a:solidFill>
                            <a:srgbClr val="FFFFFF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  <a:sym typeface="Arial"/>
                        </a:rPr>
                        <a:t>ing</a:t>
                      </a:r>
                      <a:r>
                        <a:rPr lang="en-GB" sz="900" b="0" i="0" u="none" strike="noStrike" cap="none" dirty="0" smtClean="0">
                          <a:solidFill>
                            <a:srgbClr val="FFFFFF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  <a:sym typeface="Arial"/>
                        </a:rPr>
                        <a:t>. </a:t>
                      </a:r>
                      <a:endParaRPr lang="en-GB" sz="900" b="0" dirty="0">
                        <a:solidFill>
                          <a:srgbClr val="FFFFFF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296001">
                <a:tc>
                  <a:txBody>
                    <a:bodyPr/>
                    <a:lstStyle/>
                    <a:p>
                      <a:r>
                        <a:rPr lang="en-GB" sz="900" b="0" dirty="0" smtClean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Boxing</a:t>
                      </a:r>
                      <a:endParaRPr lang="en-GB" sz="900" b="0" dirty="0">
                        <a:solidFill>
                          <a:srgbClr val="FFFFFF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b="0" i="0" u="none" strike="noStrike" cap="none" dirty="0" smtClean="0">
                          <a:solidFill>
                            <a:srgbClr val="FFFFFF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  <a:sym typeface="Arial"/>
                        </a:rPr>
                        <a:t>Students develop boxing movements, co-ordination and fitness.</a:t>
                      </a:r>
                      <a:r>
                        <a:rPr lang="en-GB" sz="900" b="0" dirty="0" smtClean="0">
                          <a:solidFill>
                            <a:srgbClr val="FFFFFF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endParaRPr lang="en-GB" sz="900" b="0" dirty="0">
                        <a:solidFill>
                          <a:srgbClr val="FFFFFF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22441">
                <a:tc>
                  <a:txBody>
                    <a:bodyPr/>
                    <a:lstStyle/>
                    <a:p>
                      <a:r>
                        <a:rPr lang="en-GB" sz="900" b="0" dirty="0" smtClean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Duke of Edinburgh </a:t>
                      </a:r>
                      <a:endParaRPr lang="en-GB" sz="900" b="0" dirty="0">
                        <a:solidFill>
                          <a:srgbClr val="FFFFFF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0" i="0" u="none" strike="noStrike" cap="none" dirty="0" smtClean="0">
                          <a:solidFill>
                            <a:srgbClr val="FFFFFF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  <a:sym typeface="Arial"/>
                        </a:rPr>
                        <a:t>The opportunity to gain a Silver Duke of Edinburgh Award.</a:t>
                      </a:r>
                      <a:r>
                        <a:rPr lang="en-GB" sz="900" dirty="0" smtClean="0">
                          <a:solidFill>
                            <a:srgbClr val="FFFFFF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endParaRPr lang="en-GB" sz="900" b="0" dirty="0">
                        <a:solidFill>
                          <a:srgbClr val="FFFFFF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90833">
                <a:tc>
                  <a:txBody>
                    <a:bodyPr/>
                    <a:lstStyle/>
                    <a:p>
                      <a:r>
                        <a:rPr lang="en-GB" sz="900" b="0" dirty="0" smtClean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General Indoor Sports</a:t>
                      </a:r>
                      <a:endParaRPr lang="en-GB" sz="900" b="0" dirty="0">
                        <a:solidFill>
                          <a:srgbClr val="FFFFFF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b="0" i="0" u="none" strike="noStrike" cap="none" dirty="0" smtClean="0">
                          <a:solidFill>
                            <a:srgbClr val="FFFFFF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  <a:sym typeface="Arial"/>
                        </a:rPr>
                        <a:t>Allows students to access sports that interest them</a:t>
                      </a:r>
                      <a:r>
                        <a:rPr lang="en-GB" sz="900" dirty="0" smtClean="0">
                          <a:solidFill>
                            <a:srgbClr val="FFFFFF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endParaRPr lang="en-GB" sz="900" b="0" dirty="0">
                        <a:solidFill>
                          <a:srgbClr val="FFFFFF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90833">
                <a:tc>
                  <a:txBody>
                    <a:bodyPr/>
                    <a:lstStyle/>
                    <a:p>
                      <a:r>
                        <a:rPr lang="en-GB" sz="900" b="0" dirty="0" smtClean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IFA Sports Coaching</a:t>
                      </a:r>
                      <a:endParaRPr lang="en-GB" sz="900" b="0" dirty="0">
                        <a:solidFill>
                          <a:srgbClr val="FFFFFF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0" i="0" u="none" strike="noStrike" cap="none" dirty="0" smtClean="0">
                          <a:solidFill>
                            <a:srgbClr val="FFFFFF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  <a:sym typeface="Arial"/>
                        </a:rPr>
                        <a:t>Workshops &amp; programmes delivered through the Irish Football Association, </a:t>
                      </a:r>
                      <a:endParaRPr lang="en-GB" sz="900" b="0" dirty="0">
                        <a:solidFill>
                          <a:srgbClr val="FFFFFF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296001">
                <a:tc>
                  <a:txBody>
                    <a:bodyPr/>
                    <a:lstStyle/>
                    <a:p>
                      <a:r>
                        <a:rPr lang="en-GB" sz="900" b="0" dirty="0" err="1" smtClean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Te</a:t>
                      </a:r>
                      <a:r>
                        <a:rPr lang="en-GB" sz="900" b="0" dirty="0" smtClean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Voice</a:t>
                      </a:r>
                      <a:endParaRPr lang="en-GB" sz="900" b="0" dirty="0">
                        <a:solidFill>
                          <a:srgbClr val="FFFFFF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b="0" i="0" u="none" strike="noStrike" cap="none" dirty="0" smtClean="0">
                          <a:solidFill>
                            <a:srgbClr val="FFFFFF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  <a:sym typeface="Arial"/>
                        </a:rPr>
                        <a:t>This is aimed at developing Oracy skills &amp; includes topical debates, visits</a:t>
                      </a:r>
                      <a:r>
                        <a:rPr lang="en-GB" sz="900" b="0" i="1" u="none" strike="noStrike" cap="none" dirty="0" smtClean="0">
                          <a:solidFill>
                            <a:srgbClr val="FFFFFF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  <a:sym typeface="Arial"/>
                        </a:rPr>
                        <a:t> </a:t>
                      </a:r>
                      <a:endParaRPr lang="en-GB" sz="900" b="0" dirty="0">
                        <a:solidFill>
                          <a:srgbClr val="FFFFFF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296001">
                <a:tc>
                  <a:txBody>
                    <a:bodyPr/>
                    <a:lstStyle/>
                    <a:p>
                      <a:r>
                        <a:rPr lang="en-GB" sz="900" b="0" dirty="0" smtClean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Photography</a:t>
                      </a:r>
                      <a:endParaRPr lang="en-GB" sz="900" b="0" dirty="0">
                        <a:solidFill>
                          <a:srgbClr val="FFFFFF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b="0" i="0" u="none" strike="noStrike" cap="none" dirty="0" smtClean="0">
                          <a:solidFill>
                            <a:srgbClr val="FFFFFF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  <a:sym typeface="Arial"/>
                        </a:rPr>
                        <a:t>Delivered in conjunction with Belfast Exposed, </a:t>
                      </a:r>
                      <a:r>
                        <a:rPr lang="en-US" sz="900" b="0" i="0" u="none" strike="noStrike" cap="none" dirty="0" smtClean="0">
                          <a:solidFill>
                            <a:srgbClr val="FFFFFF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  <a:sym typeface="Arial"/>
                        </a:rPr>
                        <a:t>helps students gain experience using Professional Equipment</a:t>
                      </a:r>
                      <a:r>
                        <a:rPr lang="en-GB" sz="900" dirty="0" smtClean="0">
                          <a:solidFill>
                            <a:srgbClr val="FFFFFF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endParaRPr lang="en-GB" sz="900" b="0" dirty="0">
                        <a:solidFill>
                          <a:srgbClr val="FFFFFF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442943">
                <a:tc>
                  <a:txBody>
                    <a:bodyPr/>
                    <a:lstStyle/>
                    <a:p>
                      <a:r>
                        <a:rPr lang="en-GB" sz="900" b="0" dirty="0" smtClean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Football</a:t>
                      </a:r>
                      <a:r>
                        <a:rPr lang="en-GB" sz="900" b="0" baseline="0" dirty="0" smtClean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Academy </a:t>
                      </a:r>
                      <a:endParaRPr lang="en-GB" sz="900" b="0" dirty="0">
                        <a:solidFill>
                          <a:srgbClr val="FFFFFF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b="0" i="0" u="none" strike="noStrike" cap="none" dirty="0" smtClean="0">
                          <a:solidFill>
                            <a:srgbClr val="FFFFFF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  <a:sym typeface="Arial"/>
                        </a:rPr>
                        <a:t>U16 and U18 ‘A’ team footballers participate in cup matches, friendlies and specialist training sessions to enhance skills. </a:t>
                      </a:r>
                      <a:endParaRPr lang="en-GB" sz="900" b="0" dirty="0">
                        <a:solidFill>
                          <a:srgbClr val="FFFFFF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296001">
                <a:tc>
                  <a:txBody>
                    <a:bodyPr/>
                    <a:lstStyle/>
                    <a:p>
                      <a:r>
                        <a:rPr lang="en-GB" sz="900" b="0" dirty="0" smtClean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ERASMUS</a:t>
                      </a:r>
                      <a:endParaRPr lang="en-GB" sz="900" b="0" dirty="0">
                        <a:solidFill>
                          <a:srgbClr val="FFFFFF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b="0" i="0" u="none" strike="noStrike" cap="none" dirty="0" smtClean="0">
                          <a:solidFill>
                            <a:srgbClr val="FFFFFF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  <a:sym typeface="Arial"/>
                        </a:rPr>
                        <a:t>This international study programme provides students with opportunities to travel to European countries and learn about different cultures and lifestyles.</a:t>
                      </a:r>
                      <a:r>
                        <a:rPr lang="en-GB" sz="900" dirty="0" smtClean="0">
                          <a:solidFill>
                            <a:srgbClr val="FFFFFF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endParaRPr lang="en-GB" sz="900" b="0" dirty="0">
                        <a:solidFill>
                          <a:srgbClr val="FFFFFF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296001">
                <a:tc>
                  <a:txBody>
                    <a:bodyPr/>
                    <a:lstStyle/>
                    <a:p>
                      <a:r>
                        <a:rPr lang="en-GB" sz="900" b="0" dirty="0" smtClean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DIY</a:t>
                      </a:r>
                      <a:endParaRPr lang="en-GB" sz="900" b="0" dirty="0">
                        <a:solidFill>
                          <a:srgbClr val="FFFFFF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b="0" i="0" u="none" strike="noStrike" cap="none" dirty="0" smtClean="0">
                          <a:solidFill>
                            <a:srgbClr val="FFFFFF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  <a:sym typeface="Arial"/>
                        </a:rPr>
                        <a:t>Learning various DIY activities including changing plugs, making small household items and basic plumbing.</a:t>
                      </a:r>
                      <a:r>
                        <a:rPr lang="en-GB" sz="900" dirty="0" smtClean="0">
                          <a:solidFill>
                            <a:srgbClr val="FFFFFF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endParaRPr lang="en-GB" sz="900" b="0" dirty="0">
                        <a:solidFill>
                          <a:srgbClr val="FFFFFF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296001">
                <a:tc>
                  <a:txBody>
                    <a:bodyPr/>
                    <a:lstStyle/>
                    <a:p>
                      <a:r>
                        <a:rPr lang="en-GB" sz="900" b="0" dirty="0" smtClean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Lighthouse </a:t>
                      </a:r>
                      <a:endParaRPr lang="en-GB" sz="900" b="0" dirty="0">
                        <a:solidFill>
                          <a:srgbClr val="FFFFFF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b="0" i="0" u="none" strike="noStrike" cap="none" dirty="0" smtClean="0">
                          <a:solidFill>
                            <a:srgbClr val="FFFFFF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  <a:sym typeface="Arial"/>
                        </a:rPr>
                        <a:t>OCN in Peer Mentoring </a:t>
                      </a:r>
                      <a:endParaRPr lang="en-GB" sz="900" b="0" dirty="0">
                        <a:solidFill>
                          <a:srgbClr val="FFFFFF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296001">
                <a:tc>
                  <a:txBody>
                    <a:bodyPr/>
                    <a:lstStyle/>
                    <a:p>
                      <a:r>
                        <a:rPr lang="en-GB" sz="900" b="0" dirty="0" smtClean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YWIC</a:t>
                      </a:r>
                      <a:endParaRPr lang="en-GB" sz="900" b="0" dirty="0">
                        <a:solidFill>
                          <a:srgbClr val="FFFFFF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b="0" i="0" u="none" strike="noStrike" cap="none" dirty="0" smtClean="0">
                          <a:solidFill>
                            <a:srgbClr val="FFFFFF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  <a:sym typeface="Arial"/>
                        </a:rPr>
                        <a:t>Centres around the delivery of becoming a youth worker within your local community </a:t>
                      </a:r>
                      <a:endParaRPr lang="en-GB" sz="900" b="0" dirty="0">
                        <a:solidFill>
                          <a:srgbClr val="FFFFFF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296001">
                <a:tc>
                  <a:txBody>
                    <a:bodyPr/>
                    <a:lstStyle/>
                    <a:p>
                      <a:r>
                        <a:rPr lang="en-GB" sz="900" b="0" dirty="0" smtClean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TAMHI</a:t>
                      </a:r>
                      <a:endParaRPr lang="en-GB" sz="900" b="0" dirty="0">
                        <a:solidFill>
                          <a:srgbClr val="FFFFFF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b="0" i="0" u="none" strike="noStrike" cap="none" dirty="0" smtClean="0">
                          <a:solidFill>
                            <a:srgbClr val="FFFFFF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  <a:sym typeface="Arial"/>
                        </a:rPr>
                        <a:t>OCN in Leadership &amp; Event Management</a:t>
                      </a:r>
                      <a:r>
                        <a:rPr lang="en-GB" sz="900" dirty="0" smtClean="0">
                          <a:solidFill>
                            <a:srgbClr val="FFFFFF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endParaRPr lang="en-GB" sz="900" b="0" dirty="0">
                        <a:solidFill>
                          <a:srgbClr val="FFFFFF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56016">
                <a:tc>
                  <a:txBody>
                    <a:bodyPr/>
                    <a:lstStyle/>
                    <a:p>
                      <a:r>
                        <a:rPr lang="en-GB" sz="900" b="0" dirty="0" smtClean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Young Enterprise</a:t>
                      </a:r>
                      <a:endParaRPr lang="en-GB" sz="900" b="0" dirty="0">
                        <a:solidFill>
                          <a:srgbClr val="FFFFFF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b="0" i="0" u="none" strike="noStrike" cap="none" dirty="0" smtClean="0">
                          <a:solidFill>
                            <a:srgbClr val="FFFFFF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  <a:sym typeface="Arial"/>
                        </a:rPr>
                        <a:t>Gain</a:t>
                      </a:r>
                      <a:r>
                        <a:rPr lang="en-US" sz="900" b="0" i="0" u="none" strike="noStrike" cap="none" dirty="0" smtClean="0">
                          <a:solidFill>
                            <a:srgbClr val="FFFFFF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  <a:sym typeface="Arial"/>
                        </a:rPr>
                        <a:t> experience in setting up and running your own profit-making business</a:t>
                      </a:r>
                      <a:r>
                        <a:rPr lang="en-GB" sz="900" b="0" i="0" u="none" strike="noStrike" cap="none" dirty="0" smtClean="0">
                          <a:solidFill>
                            <a:srgbClr val="FFFFFF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  <a:sym typeface="Arial"/>
                        </a:rPr>
                        <a:t>. </a:t>
                      </a:r>
                      <a:r>
                        <a:rPr lang="en-US" sz="900" b="0" i="0" u="none" strike="noStrike" cap="none" dirty="0" smtClean="0">
                          <a:solidFill>
                            <a:srgbClr val="FFFFFF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  <a:sym typeface="Arial"/>
                        </a:rPr>
                        <a:t>Supported by a volunteer business adviser </a:t>
                      </a:r>
                      <a:endParaRPr lang="en-GB" sz="900" b="0" dirty="0">
                        <a:solidFill>
                          <a:srgbClr val="FFFFFF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442943">
                <a:tc>
                  <a:txBody>
                    <a:bodyPr/>
                    <a:lstStyle/>
                    <a:p>
                      <a:r>
                        <a:rPr lang="en-GB" sz="900" b="0" dirty="0" smtClean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Innovation Factory</a:t>
                      </a:r>
                      <a:endParaRPr lang="en-GB" sz="900" b="0" dirty="0">
                        <a:solidFill>
                          <a:srgbClr val="FFFFFF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b="0" i="0" u="none" strike="noStrike" cap="none" dirty="0" smtClean="0">
                          <a:solidFill>
                            <a:srgbClr val="FFFFFF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  <a:sym typeface="Arial"/>
                        </a:rPr>
                        <a:t>Pupils develop business skills in a creative and exciting way with expertise provided by working with key businesses in Belfast </a:t>
                      </a:r>
                      <a:endParaRPr lang="en-GB" sz="900" b="0" dirty="0">
                        <a:solidFill>
                          <a:srgbClr val="FFFFFF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296001">
                <a:tc>
                  <a:txBody>
                    <a:bodyPr/>
                    <a:lstStyle/>
                    <a:p>
                      <a:r>
                        <a:rPr lang="en-GB" sz="900" b="0" dirty="0" smtClean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Streetbeat</a:t>
                      </a:r>
                      <a:endParaRPr lang="en-GB" sz="900" b="0" dirty="0">
                        <a:solidFill>
                          <a:srgbClr val="FFFFFF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b="0" i="0" u="none" strike="noStrike" cap="none" dirty="0" smtClean="0">
                          <a:solidFill>
                            <a:srgbClr val="FFFFFF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  <a:sym typeface="Arial"/>
                        </a:rPr>
                        <a:t>Programme </a:t>
                      </a:r>
                      <a:r>
                        <a:rPr lang="en-US" sz="900" b="0" i="0" u="none" strike="noStrike" cap="none" dirty="0" smtClean="0">
                          <a:solidFill>
                            <a:srgbClr val="FFFFFF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  <a:sym typeface="Arial"/>
                        </a:rPr>
                        <a:t>to help young people fulfill their potential, whilst responding to their need for support and guidance. </a:t>
                      </a:r>
                      <a:endParaRPr lang="en-GB" sz="900" b="0" dirty="0">
                        <a:solidFill>
                          <a:srgbClr val="FFFFFF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414401">
                <a:tc>
                  <a:txBody>
                    <a:bodyPr/>
                    <a:lstStyle/>
                    <a:p>
                      <a:r>
                        <a:rPr lang="en-GB" sz="900" b="0" dirty="0" smtClean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Primary School Mentoring</a:t>
                      </a:r>
                      <a:endParaRPr lang="en-GB" sz="900" b="0" dirty="0">
                        <a:solidFill>
                          <a:srgbClr val="FFFFFF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b="0" i="0" u="none" strike="noStrike" cap="none" dirty="0" smtClean="0">
                          <a:solidFill>
                            <a:srgbClr val="FFFFFF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  <a:sym typeface="Arial"/>
                        </a:rPr>
                        <a:t>Provided with specialist training to ensure they can help prepare the incoming cohort to settle into school life as best as possible. </a:t>
                      </a:r>
                      <a:endParaRPr lang="en-GB" sz="900" b="0" dirty="0">
                        <a:solidFill>
                          <a:srgbClr val="FFFFFF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296001">
                <a:tc>
                  <a:txBody>
                    <a:bodyPr/>
                    <a:lstStyle/>
                    <a:p>
                      <a:r>
                        <a:rPr lang="en-GB" sz="900" b="0" dirty="0" smtClean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First</a:t>
                      </a:r>
                      <a:r>
                        <a:rPr lang="en-GB" sz="900" b="0" baseline="0" dirty="0" smtClean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Aid</a:t>
                      </a:r>
                      <a:endParaRPr lang="en-GB" sz="900" b="0" dirty="0">
                        <a:solidFill>
                          <a:srgbClr val="FFFFFF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b="0" i="0" u="none" strike="noStrike" cap="none" dirty="0" smtClean="0">
                          <a:solidFill>
                            <a:srgbClr val="FFFFFF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  <a:sym typeface="Arial"/>
                        </a:rPr>
                        <a:t>This is a fully accredited First Aid course</a:t>
                      </a:r>
                      <a:r>
                        <a:rPr lang="en-GB" sz="900" dirty="0" smtClean="0">
                          <a:solidFill>
                            <a:srgbClr val="FFFFFF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endParaRPr lang="en-GB" sz="900" b="0" dirty="0">
                        <a:solidFill>
                          <a:srgbClr val="FFFFFF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414401">
                <a:tc>
                  <a:txBody>
                    <a:bodyPr/>
                    <a:lstStyle/>
                    <a:p>
                      <a:r>
                        <a:rPr lang="en-GB" sz="900" b="0" i="0" u="none" strike="noStrike" cap="none" dirty="0" smtClean="0">
                          <a:solidFill>
                            <a:srgbClr val="FFFFFF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  <a:sym typeface="Arial"/>
                        </a:rPr>
                        <a:t>Renovation - Tiling and Upcycling</a:t>
                      </a:r>
                      <a:r>
                        <a:rPr lang="en-GB" sz="900" b="0" dirty="0" smtClean="0">
                          <a:solidFill>
                            <a:srgbClr val="FFFFFF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endParaRPr lang="en-GB" sz="900" b="0" dirty="0">
                        <a:solidFill>
                          <a:srgbClr val="FFFFFF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b="0" i="0" u="none" strike="noStrike" cap="none" dirty="0" smtClean="0">
                          <a:solidFill>
                            <a:srgbClr val="FFFFFF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  <a:sym typeface="Arial"/>
                        </a:rPr>
                        <a:t>This is working with Women’s Tech pupils gain practical skills in tiling and upcycling goods</a:t>
                      </a:r>
                      <a:r>
                        <a:rPr lang="en-GB" sz="900" dirty="0" smtClean="0">
                          <a:solidFill>
                            <a:srgbClr val="FFFFFF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endParaRPr lang="en-GB" sz="900" b="0" dirty="0">
                        <a:solidFill>
                          <a:srgbClr val="FFFFFF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296001">
                <a:tc>
                  <a:txBody>
                    <a:bodyPr/>
                    <a:lstStyle/>
                    <a:p>
                      <a:r>
                        <a:rPr lang="en-GB" sz="900" b="0" dirty="0" smtClean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Circus School</a:t>
                      </a:r>
                      <a:endParaRPr lang="en-GB" sz="900" b="0" dirty="0">
                        <a:solidFill>
                          <a:srgbClr val="FFFFFF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b="0" i="0" u="none" strike="noStrike" cap="none" dirty="0" smtClean="0">
                          <a:solidFill>
                            <a:srgbClr val="FFFFFF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  <a:sym typeface="Arial"/>
                        </a:rPr>
                        <a:t>Outreach programme with Belfast Community Circus School providing personal development through creative workshops</a:t>
                      </a:r>
                      <a:r>
                        <a:rPr lang="en-GB" sz="900" dirty="0" smtClean="0">
                          <a:solidFill>
                            <a:srgbClr val="FFFFFF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endParaRPr lang="en-GB" sz="900" b="0" dirty="0">
                        <a:solidFill>
                          <a:srgbClr val="FFFFFF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296001">
                <a:tc>
                  <a:txBody>
                    <a:bodyPr/>
                    <a:lstStyle/>
                    <a:p>
                      <a:r>
                        <a:rPr lang="en-GB" sz="900" b="0" dirty="0" smtClean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Volunteer</a:t>
                      </a:r>
                      <a:r>
                        <a:rPr lang="en-GB" sz="900" b="0" baseline="0" dirty="0" smtClean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Now</a:t>
                      </a:r>
                      <a:endParaRPr lang="en-GB" sz="900" b="0" dirty="0">
                        <a:solidFill>
                          <a:srgbClr val="FFFFFF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b="0" i="0" u="none" strike="noStrike" cap="none" dirty="0" smtClean="0">
                          <a:solidFill>
                            <a:srgbClr val="FFFFFF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  <a:sym typeface="Arial"/>
                        </a:rPr>
                        <a:t>Opportunities to volunteer with a wide range of charities and community groups located in Northern Ireland.</a:t>
                      </a:r>
                      <a:r>
                        <a:rPr lang="en-GB" sz="900" dirty="0" smtClean="0">
                          <a:solidFill>
                            <a:srgbClr val="FFFFFF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endParaRPr lang="en-GB" sz="900" b="0" dirty="0">
                        <a:solidFill>
                          <a:srgbClr val="FFFFFF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414401">
                <a:tc>
                  <a:txBody>
                    <a:bodyPr/>
                    <a:lstStyle/>
                    <a:p>
                      <a:r>
                        <a:rPr lang="en-GB" sz="900" b="0" i="0" u="none" strike="noStrike" cap="none" dirty="0" smtClean="0">
                          <a:solidFill>
                            <a:srgbClr val="FFFFFF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  <a:sym typeface="Arial"/>
                        </a:rPr>
                        <a:t>Flax Trust Sculpture Design</a:t>
                      </a:r>
                      <a:r>
                        <a:rPr lang="en-GB" sz="900" b="0" dirty="0" smtClean="0">
                          <a:solidFill>
                            <a:srgbClr val="FFFFFF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endParaRPr lang="en-GB" sz="900" b="0" dirty="0">
                        <a:solidFill>
                          <a:srgbClr val="FFFFFF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b="0" i="0" u="none" strike="noStrike" cap="none" dirty="0" smtClean="0">
                          <a:solidFill>
                            <a:srgbClr val="FFFFFF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  <a:sym typeface="Arial"/>
                        </a:rPr>
                        <a:t>Working with Flax Trust to make and design sculptures using the casting process.</a:t>
                      </a:r>
                      <a:r>
                        <a:rPr lang="en-GB" sz="900" dirty="0" smtClean="0">
                          <a:solidFill>
                            <a:srgbClr val="FFFFFF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endParaRPr lang="en-GB" sz="900" b="0" dirty="0">
                        <a:solidFill>
                          <a:srgbClr val="FFFFFF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7806451"/>
      </p:ext>
    </p:extLst>
  </p:cSld>
  <p:clrMapOvr>
    <a:masterClrMapping/>
  </p:clrMapOvr>
  <p:transition xmlns:p14="http://schemas.microsoft.com/office/powerpoint/2010/main" spd="slow" advClick="0" advTm="1000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D3A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Google Shape;93;p1"/>
          <p:cNvCxnSpPr/>
          <p:nvPr/>
        </p:nvCxnSpPr>
        <p:spPr>
          <a:xfrm rot="10800000">
            <a:off x="224117" y="9254083"/>
            <a:ext cx="6409766" cy="0"/>
          </a:xfrm>
          <a:prstGeom prst="straightConnector1">
            <a:avLst/>
          </a:prstGeom>
          <a:noFill/>
          <a:ln w="5715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7" name="Google Shape;97;p1"/>
          <p:cNvSpPr/>
          <p:nvPr/>
        </p:nvSpPr>
        <p:spPr>
          <a:xfrm>
            <a:off x="171979" y="9417468"/>
            <a:ext cx="6514042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 dirty="0">
                <a:solidFill>
                  <a:srgbClr val="FFC000"/>
                </a:solidFill>
                <a:latin typeface="Century Gothic"/>
                <a:ea typeface="Calibri"/>
                <a:cs typeface="Century Gothic"/>
                <a:sym typeface="Calibri"/>
              </a:rPr>
              <a:t>RESPECT                         INTEGRITY                            COMMITMENT</a:t>
            </a:r>
            <a:endParaRPr sz="1800" dirty="0">
              <a:latin typeface="Century Gothic"/>
              <a:cs typeface="Century Gothic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82B1D9F3-0184-44D6-A639-02B8FC1A8EA0}"/>
              </a:ext>
            </a:extLst>
          </p:cNvPr>
          <p:cNvSpPr/>
          <p:nvPr/>
        </p:nvSpPr>
        <p:spPr>
          <a:xfrm>
            <a:off x="2183598" y="2974432"/>
            <a:ext cx="5243976" cy="5236225"/>
          </a:xfrm>
          <a:prstGeom prst="ellipse">
            <a:avLst/>
          </a:prstGeom>
          <a:solidFill>
            <a:srgbClr val="FFFFFF"/>
          </a:solidFill>
          <a:ln w="825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Google Shape;107;p2">
            <a:extLst>
              <a:ext uri="{FF2B5EF4-FFF2-40B4-BE49-F238E27FC236}">
                <a16:creationId xmlns="" xmlns:a16="http://schemas.microsoft.com/office/drawing/2014/main" id="{D2F07634-A6EB-4E54-9A9F-A93A44C64A7B}"/>
              </a:ext>
            </a:extLst>
          </p:cNvPr>
          <p:cNvSpPr txBox="1"/>
          <p:nvPr/>
        </p:nvSpPr>
        <p:spPr>
          <a:xfrm>
            <a:off x="199462" y="-242897"/>
            <a:ext cx="2185316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800" b="1" i="0" u="none" strike="noStrike" cap="none" dirty="0">
                <a:solidFill>
                  <a:schemeClr val="bg1">
                    <a:lumMod val="85000"/>
                  </a:schemeClr>
                </a:solidFill>
                <a:sym typeface="Arial"/>
              </a:rPr>
              <a:t>“</a:t>
            </a:r>
            <a:endParaRPr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4" name="Google Shape;108;p2">
            <a:extLst>
              <a:ext uri="{FF2B5EF4-FFF2-40B4-BE49-F238E27FC236}">
                <a16:creationId xmlns="" xmlns:a16="http://schemas.microsoft.com/office/drawing/2014/main" id="{795961F8-7667-45FD-AB89-9EA08B2C823C}"/>
              </a:ext>
            </a:extLst>
          </p:cNvPr>
          <p:cNvSpPr txBox="1"/>
          <p:nvPr/>
        </p:nvSpPr>
        <p:spPr>
          <a:xfrm rot="10800000">
            <a:off x="6104963" y="391964"/>
            <a:ext cx="753037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800" b="1" dirty="0">
                <a:solidFill>
                  <a:schemeClr val="bg1">
                    <a:lumMod val="85000"/>
                  </a:schemeClr>
                </a:solidFill>
                <a:sym typeface="Arial"/>
              </a:rPr>
              <a:t>“</a:t>
            </a:r>
            <a:endParaRPr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1A2DB8BD-F4C7-4194-B9CB-5BBB15902051}"/>
              </a:ext>
            </a:extLst>
          </p:cNvPr>
          <p:cNvSpPr/>
          <p:nvPr/>
        </p:nvSpPr>
        <p:spPr>
          <a:xfrm>
            <a:off x="1662817" y="2416556"/>
            <a:ext cx="6285537" cy="6276247"/>
          </a:xfrm>
          <a:prstGeom prst="ellipse">
            <a:avLst/>
          </a:prstGeom>
          <a:noFill/>
          <a:ln w="82550">
            <a:solidFill>
              <a:srgbClr val="FEC7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Screen Shot 2020-04-01 at 11.25.3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255" y="3852333"/>
            <a:ext cx="3096634" cy="3286821"/>
          </a:xfrm>
          <a:prstGeom prst="rect">
            <a:avLst/>
          </a:prstGeom>
        </p:spPr>
      </p:pic>
      <p:sp>
        <p:nvSpPr>
          <p:cNvPr id="12" name="Google Shape;104;p2">
            <a:extLst>
              <a:ext uri="{FF2B5EF4-FFF2-40B4-BE49-F238E27FC236}">
                <a16:creationId xmlns="" xmlns:a16="http://schemas.microsoft.com/office/drawing/2014/main" id="{3D319A71-53F8-4982-911D-C974318F9A51}"/>
              </a:ext>
            </a:extLst>
          </p:cNvPr>
          <p:cNvSpPr/>
          <p:nvPr/>
        </p:nvSpPr>
        <p:spPr>
          <a:xfrm>
            <a:off x="1284423" y="343021"/>
            <a:ext cx="5460687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GB" sz="2400" i="1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Within our dreams and aspirations, we find our opportunities.</a:t>
            </a:r>
          </a:p>
          <a:p>
            <a:r>
              <a:rPr lang="en-GB" sz="2400" b="1" i="1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Sugar Ray Leonard.</a:t>
            </a:r>
            <a:endParaRPr lang="en-GB" sz="2400" b="1" i="1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26902232"/>
      </p:ext>
    </p:extLst>
  </p:cSld>
  <p:clrMapOvr>
    <a:masterClrMapping/>
  </p:clrMapOvr>
  <p:transition xmlns:p14="http://schemas.microsoft.com/office/powerpoint/2010/main" spd="slow" advClick="0" advTm="1000">
    <p:push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2772</TotalTime>
  <Words>706</Words>
  <Application>Microsoft Macintosh PowerPoint</Application>
  <PresentationFormat>A4 Paper (210x297 mm)</PresentationFormat>
  <Paragraphs>116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Wills</dc:creator>
  <cp:lastModifiedBy>Emma McGibbon</cp:lastModifiedBy>
  <cp:revision>119</cp:revision>
  <cp:lastPrinted>2020-03-19T06:24:30Z</cp:lastPrinted>
  <dcterms:created xsi:type="dcterms:W3CDTF">2019-09-08T11:45:21Z</dcterms:created>
  <dcterms:modified xsi:type="dcterms:W3CDTF">2020-04-02T13:40:17Z</dcterms:modified>
</cp:coreProperties>
</file>